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1"/>
  </p:notesMasterIdLst>
  <p:sldIdLst>
    <p:sldId id="256" r:id="rId2"/>
    <p:sldId id="290" r:id="rId3"/>
    <p:sldId id="291" r:id="rId4"/>
    <p:sldId id="306" r:id="rId5"/>
    <p:sldId id="288" r:id="rId6"/>
    <p:sldId id="262" r:id="rId7"/>
    <p:sldId id="267" r:id="rId8"/>
    <p:sldId id="269" r:id="rId9"/>
    <p:sldId id="264" r:id="rId10"/>
    <p:sldId id="281" r:id="rId11"/>
    <p:sldId id="265" r:id="rId12"/>
    <p:sldId id="271" r:id="rId13"/>
    <p:sldId id="289" r:id="rId14"/>
    <p:sldId id="284" r:id="rId15"/>
    <p:sldId id="277" r:id="rId16"/>
    <p:sldId id="285" r:id="rId17"/>
    <p:sldId id="272" r:id="rId18"/>
    <p:sldId id="273" r:id="rId19"/>
    <p:sldId id="279" r:id="rId20"/>
    <p:sldId id="287" r:id="rId21"/>
    <p:sldId id="293" r:id="rId22"/>
    <p:sldId id="286" r:id="rId23"/>
    <p:sldId id="292" r:id="rId24"/>
    <p:sldId id="283" r:id="rId25"/>
    <p:sldId id="294" r:id="rId26"/>
    <p:sldId id="295" r:id="rId27"/>
    <p:sldId id="297" r:id="rId28"/>
    <p:sldId id="298" r:id="rId29"/>
    <p:sldId id="299" r:id="rId30"/>
    <p:sldId id="302" r:id="rId31"/>
    <p:sldId id="315" r:id="rId32"/>
    <p:sldId id="312" r:id="rId33"/>
    <p:sldId id="313" r:id="rId34"/>
    <p:sldId id="309" r:id="rId35"/>
    <p:sldId id="314" r:id="rId36"/>
    <p:sldId id="316" r:id="rId37"/>
    <p:sldId id="324" r:id="rId38"/>
    <p:sldId id="318" r:id="rId39"/>
    <p:sldId id="319" r:id="rId40"/>
    <p:sldId id="320" r:id="rId41"/>
    <p:sldId id="326" r:id="rId42"/>
    <p:sldId id="325" r:id="rId43"/>
    <p:sldId id="323" r:id="rId44"/>
    <p:sldId id="329" r:id="rId45"/>
    <p:sldId id="331" r:id="rId46"/>
    <p:sldId id="303" r:id="rId47"/>
    <p:sldId id="327"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1DF66-AA0F-4B4D-85F8-9CA527C657DA}" type="datetimeFigureOut">
              <a:rPr lang="en-US" smtClean="0"/>
              <a:pPr/>
              <a:t>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166FB-E0E2-40D5-B6C8-FFBFE62F20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799A5C-CD3B-4ED3-A7BE-D354132EDEE0}" type="datetimeFigureOut">
              <a:rPr lang="en-US" smtClean="0"/>
              <a:pPr/>
              <a:t>1/2/2014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965D5E8-0DE1-498E-B0DF-C84EA8ECCF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99A5C-CD3B-4ED3-A7BE-D354132EDEE0}"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99A5C-CD3B-4ED3-A7BE-D354132EDEE0}"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99A5C-CD3B-4ED3-A7BE-D354132EDEE0}"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799A5C-CD3B-4ED3-A7BE-D354132EDEE0}"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5D5E8-0DE1-498E-B0DF-C84EA8ECCF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799A5C-CD3B-4ED3-A7BE-D354132EDEE0}"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799A5C-CD3B-4ED3-A7BE-D354132EDEE0}" type="datetimeFigureOut">
              <a:rPr lang="en-US" smtClean="0"/>
              <a:pPr/>
              <a:t>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799A5C-CD3B-4ED3-A7BE-D354132EDEE0}" type="datetimeFigureOut">
              <a:rPr lang="en-US" smtClean="0"/>
              <a:pPr/>
              <a:t>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99A5C-CD3B-4ED3-A7BE-D354132EDEE0}" type="datetimeFigureOut">
              <a:rPr lang="en-US" smtClean="0"/>
              <a:pPr/>
              <a:t>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799A5C-CD3B-4ED3-A7BE-D354132EDEE0}"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5D5E8-0DE1-498E-B0DF-C84EA8ECCF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799A5C-CD3B-4ED3-A7BE-D354132EDEE0}"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965D5E8-0DE1-498E-B0DF-C84EA8ECCF0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799A5C-CD3B-4ED3-A7BE-D354132EDEE0}" type="datetimeFigureOut">
              <a:rPr lang="en-US" smtClean="0"/>
              <a:pPr/>
              <a:t>1/2/2014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65D5E8-0DE1-498E-B0DF-C84EA8ECCF0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dirty="0" smtClean="0"/>
              <a:t>EVALUATION OF MINIMUM WELL SEAL DEPTH IN IDAHO</a:t>
            </a:r>
            <a:endParaRPr lang="en-US" dirty="0"/>
          </a:p>
        </p:txBody>
      </p:sp>
      <p:sp>
        <p:nvSpPr>
          <p:cNvPr id="3" name="Subtitle 2"/>
          <p:cNvSpPr>
            <a:spLocks noGrp="1"/>
          </p:cNvSpPr>
          <p:nvPr>
            <p:ph type="subTitle" idx="1"/>
          </p:nvPr>
        </p:nvSpPr>
        <p:spPr>
          <a:xfrm>
            <a:off x="1371600" y="2819400"/>
            <a:ext cx="6400800" cy="2819400"/>
          </a:xfrm>
        </p:spPr>
        <p:txBody>
          <a:bodyPr>
            <a:normAutofit lnSpcReduction="10000"/>
          </a:bodyPr>
          <a:lstStyle/>
          <a:p>
            <a:r>
              <a:rPr lang="en-US" dirty="0" smtClean="0"/>
              <a:t>Dale R. Ralston PhD PE PG</a:t>
            </a:r>
          </a:p>
          <a:p>
            <a:r>
              <a:rPr lang="en-US" dirty="0" smtClean="0"/>
              <a:t>Ralston Hydrologic Services</a:t>
            </a:r>
          </a:p>
          <a:p>
            <a:r>
              <a:rPr lang="en-US" dirty="0" smtClean="0"/>
              <a:t>Moscow, ID</a:t>
            </a:r>
          </a:p>
          <a:p>
            <a:endParaRPr lang="en-US" dirty="0"/>
          </a:p>
          <a:p>
            <a:endParaRPr lang="en-US" dirty="0" smtClean="0"/>
          </a:p>
          <a:p>
            <a:r>
              <a:rPr lang="en-US" dirty="0" smtClean="0"/>
              <a:t>January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Well Construction\WC_Database_Queries\neace_swap_presentation\powerpoint\all_wells.tif"/>
          <p:cNvPicPr>
            <a:picLocks noChangeAspect="1" noChangeArrowheads="1"/>
          </p:cNvPicPr>
          <p:nvPr/>
        </p:nvPicPr>
        <p:blipFill>
          <a:blip r:embed="rId2" cstate="print"/>
          <a:srcRect l="26642" t="3260" r="56641" b="68549"/>
          <a:stretch>
            <a:fillRect/>
          </a:stretch>
        </p:blipFill>
        <p:spPr bwMode="auto">
          <a:xfrm>
            <a:off x="0" y="0"/>
            <a:ext cx="4495800" cy="6652500"/>
          </a:xfrm>
          <a:prstGeom prst="rect">
            <a:avLst/>
          </a:prstGeom>
          <a:noFill/>
        </p:spPr>
      </p:pic>
      <p:sp>
        <p:nvSpPr>
          <p:cNvPr id="4" name="TextBox 3"/>
          <p:cNvSpPr txBox="1"/>
          <p:nvPr/>
        </p:nvSpPr>
        <p:spPr>
          <a:xfrm>
            <a:off x="2971800" y="685800"/>
            <a:ext cx="793359" cy="369332"/>
          </a:xfrm>
          <a:prstGeom prst="rect">
            <a:avLst/>
          </a:prstGeom>
          <a:noFill/>
        </p:spPr>
        <p:txBody>
          <a:bodyPr wrap="none" rtlCol="0">
            <a:spAutoFit/>
          </a:bodyPr>
          <a:lstStyle/>
          <a:p>
            <a:r>
              <a:rPr lang="en-US" dirty="0" smtClean="0"/>
              <a:t>Water</a:t>
            </a:r>
            <a:endParaRPr lang="en-US" dirty="0"/>
          </a:p>
        </p:txBody>
      </p:sp>
      <p:sp>
        <p:nvSpPr>
          <p:cNvPr id="6" name="TextBox 5"/>
          <p:cNvSpPr txBox="1"/>
          <p:nvPr/>
        </p:nvSpPr>
        <p:spPr>
          <a:xfrm>
            <a:off x="4495801" y="762000"/>
            <a:ext cx="4648200" cy="1200329"/>
          </a:xfrm>
          <a:prstGeom prst="rect">
            <a:avLst/>
          </a:prstGeom>
          <a:noFill/>
        </p:spPr>
        <p:txBody>
          <a:bodyPr wrap="square" rtlCol="0">
            <a:spAutoFit/>
          </a:bodyPr>
          <a:lstStyle/>
          <a:p>
            <a:r>
              <a:rPr lang="en-US" sz="3600" dirty="0" smtClean="0"/>
              <a:t>Water Wells in Northern Idaho</a:t>
            </a:r>
            <a:endParaRPr lang="en-US" sz="3600" dirty="0"/>
          </a:p>
        </p:txBody>
      </p:sp>
      <p:sp>
        <p:nvSpPr>
          <p:cNvPr id="7" name="TextBox 6"/>
          <p:cNvSpPr txBox="1"/>
          <p:nvPr/>
        </p:nvSpPr>
        <p:spPr>
          <a:xfrm>
            <a:off x="4495800" y="2514600"/>
            <a:ext cx="4648200" cy="1384995"/>
          </a:xfrm>
          <a:prstGeom prst="rect">
            <a:avLst/>
          </a:prstGeom>
          <a:noFill/>
        </p:spPr>
        <p:txBody>
          <a:bodyPr wrap="square" rtlCol="0">
            <a:spAutoFit/>
          </a:bodyPr>
          <a:lstStyle/>
          <a:p>
            <a:r>
              <a:rPr lang="en-US" sz="2800" dirty="0" smtClean="0"/>
              <a:t>Red  -- Public Supply Wells</a:t>
            </a:r>
          </a:p>
          <a:p>
            <a:r>
              <a:rPr lang="en-US" sz="2800" dirty="0" smtClean="0"/>
              <a:t>Green – Private wells</a:t>
            </a:r>
          </a:p>
          <a:p>
            <a:endParaRPr lang="en-US" sz="2800" dirty="0" smtClean="0"/>
          </a:p>
        </p:txBody>
      </p:sp>
      <p:sp>
        <p:nvSpPr>
          <p:cNvPr id="8" name="TextBox 7"/>
          <p:cNvSpPr txBox="1"/>
          <p:nvPr/>
        </p:nvSpPr>
        <p:spPr>
          <a:xfrm>
            <a:off x="5410200" y="6019800"/>
            <a:ext cx="2104166" cy="369332"/>
          </a:xfrm>
          <a:prstGeom prst="rect">
            <a:avLst/>
          </a:prstGeom>
          <a:noFill/>
        </p:spPr>
        <p:txBody>
          <a:bodyPr wrap="none" rtlCol="0">
            <a:spAutoFit/>
          </a:bodyPr>
          <a:lstStyle/>
          <a:p>
            <a:r>
              <a:rPr lang="en-US" dirty="0" smtClean="0"/>
              <a:t>(from IDWR, 2013)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761999"/>
          </a:xfrm>
        </p:spPr>
        <p:txBody>
          <a:bodyPr>
            <a:normAutofit fontScale="90000"/>
          </a:bodyPr>
          <a:lstStyle/>
          <a:p>
            <a:pPr algn="l"/>
            <a:r>
              <a:rPr lang="en-US" dirty="0" smtClean="0"/>
              <a:t>Wells near Coeur d’Alene</a:t>
            </a:r>
            <a:endParaRPr lang="en-US" dirty="0"/>
          </a:p>
        </p:txBody>
      </p:sp>
      <p:pic>
        <p:nvPicPr>
          <p:cNvPr id="3074" name="Picture 2" descr="N:\Well Construction\WC_Database_Queries\neace_swap_presentation\powerpoint\CDA.tif"/>
          <p:cNvPicPr>
            <a:picLocks noChangeAspect="1" noChangeArrowheads="1"/>
          </p:cNvPicPr>
          <p:nvPr/>
        </p:nvPicPr>
        <p:blipFill>
          <a:blip r:embed="rId2" cstate="print"/>
          <a:srcRect/>
          <a:stretch>
            <a:fillRect/>
          </a:stretch>
        </p:blipFill>
        <p:spPr bwMode="auto">
          <a:xfrm>
            <a:off x="0" y="639663"/>
            <a:ext cx="7086600" cy="6218337"/>
          </a:xfrm>
          <a:prstGeom prst="rect">
            <a:avLst/>
          </a:prstGeom>
          <a:noFill/>
        </p:spPr>
      </p:pic>
      <p:sp>
        <p:nvSpPr>
          <p:cNvPr id="4" name="TextBox 3"/>
          <p:cNvSpPr txBox="1"/>
          <p:nvPr/>
        </p:nvSpPr>
        <p:spPr>
          <a:xfrm>
            <a:off x="7097542" y="4953000"/>
            <a:ext cx="2046458" cy="646331"/>
          </a:xfrm>
          <a:prstGeom prst="rect">
            <a:avLst/>
          </a:prstGeom>
          <a:noFill/>
        </p:spPr>
        <p:txBody>
          <a:bodyPr wrap="none" rtlCol="0">
            <a:spAutoFit/>
          </a:bodyPr>
          <a:lstStyle/>
          <a:p>
            <a:r>
              <a:rPr lang="en-US" dirty="0" smtClean="0"/>
              <a:t>(from IDWR, 2013)</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37552" cy="6558967"/>
          </a:xfrm>
          <a:prstGeom prst="rect">
            <a:avLst/>
          </a:prstGeom>
          <a:noFill/>
          <a:ln w="9525">
            <a:noFill/>
            <a:miter lim="800000"/>
            <a:headEnd/>
            <a:tailEnd/>
          </a:ln>
        </p:spPr>
      </p:pic>
      <p:sp>
        <p:nvSpPr>
          <p:cNvPr id="5" name="TextBox 4"/>
          <p:cNvSpPr txBox="1"/>
          <p:nvPr/>
        </p:nvSpPr>
        <p:spPr>
          <a:xfrm>
            <a:off x="152400" y="6477000"/>
            <a:ext cx="7223965" cy="369332"/>
          </a:xfrm>
          <a:prstGeom prst="rect">
            <a:avLst/>
          </a:prstGeom>
          <a:noFill/>
        </p:spPr>
        <p:txBody>
          <a:bodyPr wrap="none" rtlCol="0">
            <a:spAutoFit/>
          </a:bodyPr>
          <a:lstStyle/>
          <a:p>
            <a:r>
              <a:rPr lang="en-US" dirty="0" smtClean="0"/>
              <a:t>Geologic map of the Coeur d’Alene Area – IGS (Lewis and others ,2002)</a:t>
            </a:r>
            <a:endParaRPr lang="en-US" dirty="0"/>
          </a:p>
        </p:txBody>
      </p:sp>
      <p:sp>
        <p:nvSpPr>
          <p:cNvPr id="6" name="TextBox 5"/>
          <p:cNvSpPr txBox="1"/>
          <p:nvPr/>
        </p:nvSpPr>
        <p:spPr>
          <a:xfrm>
            <a:off x="4604231" y="0"/>
            <a:ext cx="4539769" cy="523220"/>
          </a:xfrm>
          <a:prstGeom prst="rect">
            <a:avLst/>
          </a:prstGeom>
          <a:solidFill>
            <a:schemeClr val="bg1"/>
          </a:solidFill>
        </p:spPr>
        <p:txBody>
          <a:bodyPr wrap="none" rtlCol="0">
            <a:spAutoFit/>
          </a:bodyPr>
          <a:lstStyle/>
          <a:p>
            <a:r>
              <a:rPr lang="en-US" sz="2800" dirty="0" smtClean="0"/>
              <a:t>Geology of Idaho is complex</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t>How widespread are the near surface sources of contamination?</a:t>
            </a:r>
            <a:endParaRPr lang="en-US" dirty="0"/>
          </a:p>
        </p:txBody>
      </p:sp>
      <p:sp>
        <p:nvSpPr>
          <p:cNvPr id="3" name="Content Placeholder 2"/>
          <p:cNvSpPr>
            <a:spLocks noGrp="1"/>
          </p:cNvSpPr>
          <p:nvPr>
            <p:ph idx="1"/>
          </p:nvPr>
        </p:nvSpPr>
        <p:spPr>
          <a:xfrm>
            <a:off x="533400" y="2971800"/>
            <a:ext cx="8229600" cy="3398520"/>
          </a:xfrm>
        </p:spPr>
        <p:txBody>
          <a:bodyPr/>
          <a:lstStyle/>
          <a:p>
            <a:r>
              <a:rPr lang="en-US" dirty="0" smtClean="0"/>
              <a:t>Identified major contaminant sources.</a:t>
            </a:r>
          </a:p>
          <a:p>
            <a:r>
              <a:rPr lang="en-US" dirty="0" smtClean="0"/>
              <a:t>Land-use related contaminant sources such as agriculture.</a:t>
            </a:r>
          </a:p>
          <a:p>
            <a:r>
              <a:rPr lang="en-US" dirty="0" smtClean="0"/>
              <a:t>Individual septic disposal systems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54916"/>
          <a:stretch>
            <a:fillRect/>
          </a:stretch>
        </p:blipFill>
        <p:spPr bwMode="auto">
          <a:xfrm>
            <a:off x="914400" y="0"/>
            <a:ext cx="6324600" cy="3680312"/>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l="47242" r="2688"/>
          <a:stretch>
            <a:fillRect/>
          </a:stretch>
        </p:blipFill>
        <p:spPr bwMode="auto">
          <a:xfrm>
            <a:off x="914400" y="3505200"/>
            <a:ext cx="6324600" cy="3352800"/>
          </a:xfrm>
          <a:prstGeom prst="rect">
            <a:avLst/>
          </a:prstGeom>
          <a:noFill/>
          <a:ln w="9525">
            <a:noFill/>
            <a:miter lim="800000"/>
            <a:headEnd/>
            <a:tailEnd/>
          </a:ln>
        </p:spPr>
      </p:pic>
      <p:sp>
        <p:nvSpPr>
          <p:cNvPr id="4" name="TextBox 3"/>
          <p:cNvSpPr txBox="1"/>
          <p:nvPr/>
        </p:nvSpPr>
        <p:spPr>
          <a:xfrm>
            <a:off x="7391400" y="2895600"/>
            <a:ext cx="1612557" cy="369332"/>
          </a:xfrm>
          <a:prstGeom prst="rect">
            <a:avLst/>
          </a:prstGeom>
          <a:noFill/>
        </p:spPr>
        <p:txBody>
          <a:bodyPr wrap="none" rtlCol="0">
            <a:spAutoFit/>
          </a:bodyPr>
          <a:lstStyle/>
          <a:p>
            <a:r>
              <a:rPr lang="en-US" dirty="0" smtClean="0"/>
              <a:t>IDEQ Website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710" y="228600"/>
            <a:ext cx="8838577" cy="6400799"/>
          </a:xfrm>
          <a:prstGeom prst="rect">
            <a:avLst/>
          </a:prstGeom>
          <a:noFill/>
          <a:ln w="9525">
            <a:noFill/>
            <a:miter lim="800000"/>
            <a:headEnd/>
            <a:tailEnd/>
          </a:ln>
        </p:spPr>
      </p:pic>
      <p:sp>
        <p:nvSpPr>
          <p:cNvPr id="3" name="TextBox 2"/>
          <p:cNvSpPr txBox="1"/>
          <p:nvPr/>
        </p:nvSpPr>
        <p:spPr>
          <a:xfrm>
            <a:off x="6781800" y="3733801"/>
            <a:ext cx="1612557" cy="369332"/>
          </a:xfrm>
          <a:prstGeom prst="rect">
            <a:avLst/>
          </a:prstGeom>
          <a:solidFill>
            <a:schemeClr val="bg1"/>
          </a:solidFill>
        </p:spPr>
        <p:txBody>
          <a:bodyPr wrap="square" rtlCol="0">
            <a:spAutoFit/>
          </a:bodyPr>
          <a:lstStyle/>
          <a:p>
            <a:r>
              <a:rPr lang="en-US" dirty="0" smtClean="0"/>
              <a:t>IDEQ Website</a:t>
            </a:r>
            <a:endParaRPr lang="en-US" dirty="0"/>
          </a:p>
        </p:txBody>
      </p:sp>
      <p:sp>
        <p:nvSpPr>
          <p:cNvPr id="4" name="TextBox 3"/>
          <p:cNvSpPr txBox="1"/>
          <p:nvPr/>
        </p:nvSpPr>
        <p:spPr>
          <a:xfrm>
            <a:off x="381000" y="6457890"/>
            <a:ext cx="3733800" cy="400110"/>
          </a:xfrm>
          <a:prstGeom prst="rect">
            <a:avLst/>
          </a:prstGeom>
          <a:solidFill>
            <a:schemeClr val="bg1"/>
          </a:solidFill>
          <a:ln>
            <a:noFill/>
          </a:ln>
        </p:spPr>
        <p:txBody>
          <a:bodyPr wrap="square" rtlCol="0">
            <a:spAutoFit/>
          </a:bodyPr>
          <a:lstStyle/>
          <a:p>
            <a:r>
              <a:rPr lang="en-US" sz="2000" dirty="0" smtClean="0"/>
              <a:t>Southern Rathdrum Prairie Area</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9954"/>
          <a:stretch>
            <a:fillRect/>
          </a:stretch>
        </p:blipFill>
        <p:spPr bwMode="auto">
          <a:xfrm>
            <a:off x="-1874" y="0"/>
            <a:ext cx="9145874" cy="6172200"/>
          </a:xfrm>
          <a:prstGeom prst="rect">
            <a:avLst/>
          </a:prstGeom>
          <a:noFill/>
          <a:ln w="9525">
            <a:noFill/>
            <a:miter lim="800000"/>
            <a:headEnd/>
            <a:tailEnd/>
          </a:ln>
        </p:spPr>
      </p:pic>
      <p:sp>
        <p:nvSpPr>
          <p:cNvPr id="3" name="TextBox 2"/>
          <p:cNvSpPr txBox="1"/>
          <p:nvPr/>
        </p:nvSpPr>
        <p:spPr>
          <a:xfrm>
            <a:off x="1219200" y="6396335"/>
            <a:ext cx="3777957" cy="461665"/>
          </a:xfrm>
          <a:prstGeom prst="rect">
            <a:avLst/>
          </a:prstGeom>
          <a:noFill/>
        </p:spPr>
        <p:txBody>
          <a:bodyPr wrap="none" rtlCol="0">
            <a:spAutoFit/>
          </a:bodyPr>
          <a:lstStyle/>
          <a:p>
            <a:r>
              <a:rPr lang="en-US" sz="2400" dirty="0" smtClean="0"/>
              <a:t>Downtown Sandpoint Area</a:t>
            </a:r>
            <a:endParaRPr lang="en-US" sz="2400" dirty="0"/>
          </a:p>
        </p:txBody>
      </p:sp>
      <p:sp>
        <p:nvSpPr>
          <p:cNvPr id="4" name="TextBox 3"/>
          <p:cNvSpPr txBox="1"/>
          <p:nvPr/>
        </p:nvSpPr>
        <p:spPr>
          <a:xfrm>
            <a:off x="381000" y="2133600"/>
            <a:ext cx="1612557" cy="369332"/>
          </a:xfrm>
          <a:prstGeom prst="rect">
            <a:avLst/>
          </a:prstGeom>
          <a:solidFill>
            <a:schemeClr val="bg1"/>
          </a:solidFill>
        </p:spPr>
        <p:txBody>
          <a:bodyPr wrap="none" rtlCol="0">
            <a:spAutoFit/>
          </a:bodyPr>
          <a:lstStyle/>
          <a:p>
            <a:r>
              <a:rPr lang="en-US" dirty="0" smtClean="0"/>
              <a:t>IDEQ Website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ground water factors </a:t>
            </a:r>
            <a:endParaRPr lang="en-US" dirty="0"/>
          </a:p>
        </p:txBody>
      </p:sp>
      <p:sp>
        <p:nvSpPr>
          <p:cNvPr id="3" name="Content Placeholder 2"/>
          <p:cNvSpPr>
            <a:spLocks noGrp="1"/>
          </p:cNvSpPr>
          <p:nvPr>
            <p:ph idx="1"/>
          </p:nvPr>
        </p:nvSpPr>
        <p:spPr>
          <a:xfrm>
            <a:off x="457200" y="1935480"/>
            <a:ext cx="8229600" cy="4693920"/>
          </a:xfrm>
        </p:spPr>
        <p:txBody>
          <a:bodyPr>
            <a:normAutofit lnSpcReduction="10000"/>
          </a:bodyPr>
          <a:lstStyle/>
          <a:p>
            <a:r>
              <a:rPr lang="en-US" b="1" u="sng" dirty="0" smtClean="0"/>
              <a:t>First, there are layers of low hydraulic conductivity material overlying most aquifers in Idaho.</a:t>
            </a:r>
          </a:p>
          <a:p>
            <a:pPr lvl="1"/>
            <a:r>
              <a:rPr lang="en-US" dirty="0" smtClean="0"/>
              <a:t>Most of this material is sedimentary and was deposited in a stream or lake or was weathered in place.  </a:t>
            </a:r>
          </a:p>
          <a:p>
            <a:pPr lvl="1"/>
            <a:endParaRPr lang="en-US" dirty="0" smtClean="0"/>
          </a:p>
          <a:p>
            <a:pPr lvl="1"/>
            <a:endParaRPr lang="en-US" dirty="0" smtClean="0"/>
          </a:p>
          <a:p>
            <a:pPr lvl="1"/>
            <a:endParaRPr lang="en-US" dirty="0" smtClean="0"/>
          </a:p>
          <a:p>
            <a:pPr lvl="1"/>
            <a:r>
              <a:rPr lang="en-US" dirty="0" smtClean="0"/>
              <a:t>Hydraulic conductivity is much higher parallel to bedding(horizontal) than across bedding (vertical).</a:t>
            </a:r>
          </a:p>
          <a:p>
            <a:pPr lvl="1"/>
            <a:r>
              <a:rPr lang="en-US" dirty="0" smtClean="0"/>
              <a:t>This characteristic also is present in the SVRP aquifer. 4:1 ratio of horizontal to vertical in the </a:t>
            </a:r>
            <a:r>
              <a:rPr lang="en-US" dirty="0" err="1" smtClean="0"/>
              <a:t>CdA</a:t>
            </a:r>
            <a:r>
              <a:rPr lang="en-US" dirty="0" smtClean="0"/>
              <a:t> area (model)</a:t>
            </a:r>
          </a:p>
          <a:p>
            <a:pPr lvl="1"/>
            <a:endParaRPr lang="en-US" dirty="0" smtClean="0"/>
          </a:p>
          <a:p>
            <a:pPr lvl="1"/>
            <a:endParaRPr lang="en-US" dirty="0" smtClean="0"/>
          </a:p>
          <a:p>
            <a:pPr lvl="1"/>
            <a:endParaRPr lang="en-US" dirty="0"/>
          </a:p>
        </p:txBody>
      </p:sp>
      <p:sp>
        <p:nvSpPr>
          <p:cNvPr id="4" name="Rectangle 6"/>
          <p:cNvSpPr>
            <a:spLocks noChangeArrowheads="1"/>
          </p:cNvSpPr>
          <p:nvPr/>
        </p:nvSpPr>
        <p:spPr bwMode="auto">
          <a:xfrm>
            <a:off x="3886200" y="4038600"/>
            <a:ext cx="2819400" cy="838200"/>
          </a:xfrm>
          <a:prstGeom prst="rect">
            <a:avLst/>
          </a:prstGeom>
          <a:solidFill>
            <a:srgbClr val="33CCCC"/>
          </a:solidFill>
          <a:ln w="50800">
            <a:solidFill>
              <a:schemeClr val="bg2"/>
            </a:solidFill>
            <a:miter lim="800000"/>
            <a:headEnd/>
            <a:tailEnd/>
          </a:ln>
        </p:spPr>
        <p:txBody>
          <a:bodyPr wrap="none" anchor="ctr"/>
          <a:lstStyle/>
          <a:p>
            <a:endParaRPr lang="en-US"/>
          </a:p>
        </p:txBody>
      </p:sp>
      <p:sp>
        <p:nvSpPr>
          <p:cNvPr id="5" name="Oval 130"/>
          <p:cNvSpPr>
            <a:spLocks noChangeArrowheads="1"/>
          </p:cNvSpPr>
          <p:nvPr/>
        </p:nvSpPr>
        <p:spPr bwMode="auto">
          <a:xfrm>
            <a:off x="4038600" y="42672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6" name="Oval 130"/>
          <p:cNvSpPr>
            <a:spLocks noChangeArrowheads="1"/>
          </p:cNvSpPr>
          <p:nvPr/>
        </p:nvSpPr>
        <p:spPr bwMode="auto">
          <a:xfrm>
            <a:off x="4572000" y="41148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7" name="Oval 130"/>
          <p:cNvSpPr>
            <a:spLocks noChangeArrowheads="1"/>
          </p:cNvSpPr>
          <p:nvPr/>
        </p:nvSpPr>
        <p:spPr bwMode="auto">
          <a:xfrm>
            <a:off x="4800600" y="42672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8" name="Oval 130"/>
          <p:cNvSpPr>
            <a:spLocks noChangeArrowheads="1"/>
          </p:cNvSpPr>
          <p:nvPr/>
        </p:nvSpPr>
        <p:spPr bwMode="auto">
          <a:xfrm>
            <a:off x="5257800" y="41148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9" name="Oval 130"/>
          <p:cNvSpPr>
            <a:spLocks noChangeArrowheads="1"/>
          </p:cNvSpPr>
          <p:nvPr/>
        </p:nvSpPr>
        <p:spPr bwMode="auto">
          <a:xfrm>
            <a:off x="5486400" y="42672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0" name="Oval 130"/>
          <p:cNvSpPr>
            <a:spLocks noChangeArrowheads="1"/>
          </p:cNvSpPr>
          <p:nvPr/>
        </p:nvSpPr>
        <p:spPr bwMode="auto">
          <a:xfrm>
            <a:off x="6096000" y="41148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1" name="Oval 130"/>
          <p:cNvSpPr>
            <a:spLocks noChangeArrowheads="1"/>
          </p:cNvSpPr>
          <p:nvPr/>
        </p:nvSpPr>
        <p:spPr bwMode="auto">
          <a:xfrm>
            <a:off x="3886200" y="44958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2" name="Oval 130"/>
          <p:cNvSpPr>
            <a:spLocks noChangeArrowheads="1"/>
          </p:cNvSpPr>
          <p:nvPr/>
        </p:nvSpPr>
        <p:spPr bwMode="auto">
          <a:xfrm>
            <a:off x="4419600" y="44196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3" name="Oval 130"/>
          <p:cNvSpPr>
            <a:spLocks noChangeArrowheads="1"/>
          </p:cNvSpPr>
          <p:nvPr/>
        </p:nvSpPr>
        <p:spPr bwMode="auto">
          <a:xfrm>
            <a:off x="6019800" y="42672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4" name="Oval 130"/>
          <p:cNvSpPr>
            <a:spLocks noChangeArrowheads="1"/>
          </p:cNvSpPr>
          <p:nvPr/>
        </p:nvSpPr>
        <p:spPr bwMode="auto">
          <a:xfrm>
            <a:off x="5105400" y="44196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5" name="Oval 130"/>
          <p:cNvSpPr>
            <a:spLocks noChangeArrowheads="1"/>
          </p:cNvSpPr>
          <p:nvPr/>
        </p:nvSpPr>
        <p:spPr bwMode="auto">
          <a:xfrm>
            <a:off x="5791200" y="44958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6" name="Oval 130"/>
          <p:cNvSpPr>
            <a:spLocks noChangeArrowheads="1"/>
          </p:cNvSpPr>
          <p:nvPr/>
        </p:nvSpPr>
        <p:spPr bwMode="auto">
          <a:xfrm>
            <a:off x="4038600" y="46482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7" name="Oval 130"/>
          <p:cNvSpPr>
            <a:spLocks noChangeArrowheads="1"/>
          </p:cNvSpPr>
          <p:nvPr/>
        </p:nvSpPr>
        <p:spPr bwMode="auto">
          <a:xfrm>
            <a:off x="4800600" y="45720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8" name="Oval 130"/>
          <p:cNvSpPr>
            <a:spLocks noChangeArrowheads="1"/>
          </p:cNvSpPr>
          <p:nvPr/>
        </p:nvSpPr>
        <p:spPr bwMode="auto">
          <a:xfrm>
            <a:off x="5410200" y="45720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9" name="Oval 130"/>
          <p:cNvSpPr>
            <a:spLocks noChangeArrowheads="1"/>
          </p:cNvSpPr>
          <p:nvPr/>
        </p:nvSpPr>
        <p:spPr bwMode="auto">
          <a:xfrm>
            <a:off x="6019800" y="47244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20" name="Oval 130"/>
          <p:cNvSpPr>
            <a:spLocks noChangeArrowheads="1"/>
          </p:cNvSpPr>
          <p:nvPr/>
        </p:nvSpPr>
        <p:spPr bwMode="auto">
          <a:xfrm>
            <a:off x="5486400" y="47244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21" name="Oval 130"/>
          <p:cNvSpPr>
            <a:spLocks noChangeArrowheads="1"/>
          </p:cNvSpPr>
          <p:nvPr/>
        </p:nvSpPr>
        <p:spPr bwMode="auto">
          <a:xfrm>
            <a:off x="4724400" y="4724400"/>
            <a:ext cx="533400" cy="76200"/>
          </a:xfrm>
          <a:prstGeom prst="ellipse">
            <a:avLst/>
          </a:prstGeom>
          <a:solidFill>
            <a:srgbClr val="663300"/>
          </a:solidFill>
          <a:ln w="9525">
            <a:solidFill>
              <a:schemeClr val="tx1"/>
            </a:solidFill>
            <a:round/>
            <a:headEnd/>
            <a:tailEnd/>
          </a:ln>
        </p:spPr>
        <p:txBody>
          <a:bodyPr wrap="none" anchor="ctr"/>
          <a:lstStyle/>
          <a:p>
            <a:endParaRPr lang="en-US"/>
          </a:p>
        </p:txBody>
      </p:sp>
      <p:sp>
        <p:nvSpPr>
          <p:cNvPr id="22" name="Line 155"/>
          <p:cNvSpPr>
            <a:spLocks noChangeShapeType="1"/>
          </p:cNvSpPr>
          <p:nvPr/>
        </p:nvSpPr>
        <p:spPr bwMode="auto">
          <a:xfrm rot="19140625">
            <a:off x="4838842" y="4152657"/>
            <a:ext cx="1196975" cy="1028700"/>
          </a:xfrm>
          <a:prstGeom prst="line">
            <a:avLst/>
          </a:prstGeom>
          <a:noFill/>
          <a:ln w="76200">
            <a:solidFill>
              <a:schemeClr val="tx1"/>
            </a:solidFill>
            <a:round/>
            <a:headEnd/>
            <a:tailEnd type="triangle" w="med" len="med"/>
          </a:ln>
        </p:spPr>
        <p:txBody>
          <a:bodyPr wrap="none" anchor="ctr"/>
          <a:lstStyle/>
          <a:p>
            <a:endParaRPr lang="en-US"/>
          </a:p>
        </p:txBody>
      </p:sp>
      <p:sp>
        <p:nvSpPr>
          <p:cNvPr id="23" name="Line 155"/>
          <p:cNvSpPr>
            <a:spLocks noChangeShapeType="1"/>
          </p:cNvSpPr>
          <p:nvPr/>
        </p:nvSpPr>
        <p:spPr bwMode="auto">
          <a:xfrm rot="19140625" flipV="1">
            <a:off x="4445294" y="4189528"/>
            <a:ext cx="399849" cy="460144"/>
          </a:xfrm>
          <a:prstGeom prst="line">
            <a:avLst/>
          </a:prstGeom>
          <a:noFill/>
          <a:ln w="76200">
            <a:solidFill>
              <a:schemeClr val="tx1"/>
            </a:solidFill>
            <a:round/>
            <a:headEnd/>
            <a:tailEnd type="triangle" w="med" len="med"/>
          </a:ln>
        </p:spPr>
        <p:txBody>
          <a:bodyPr wrap="none" anchor="ctr"/>
          <a:lstStyle/>
          <a:p>
            <a:endParaRPr lang="en-US"/>
          </a:p>
        </p:txBody>
      </p:sp>
      <p:sp>
        <p:nvSpPr>
          <p:cNvPr id="24" name="Rectangle 23"/>
          <p:cNvSpPr/>
          <p:nvPr/>
        </p:nvSpPr>
        <p:spPr>
          <a:xfrm>
            <a:off x="838200" y="3962400"/>
            <a:ext cx="2590800" cy="3048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sand</a:t>
            </a:r>
            <a:endParaRPr lang="en-US" dirty="0">
              <a:solidFill>
                <a:schemeClr val="tx1"/>
              </a:solidFill>
            </a:endParaRPr>
          </a:p>
        </p:txBody>
      </p:sp>
      <p:sp>
        <p:nvSpPr>
          <p:cNvPr id="25" name="Rectangle 24"/>
          <p:cNvSpPr/>
          <p:nvPr/>
        </p:nvSpPr>
        <p:spPr>
          <a:xfrm>
            <a:off x="838200" y="4267200"/>
            <a:ext cx="2590800" cy="228600"/>
          </a:xfrm>
          <a:prstGeom prst="rect">
            <a:avLst/>
          </a:prstGeom>
          <a:blipFill>
            <a:blip r:embed="rId3"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clay</a:t>
            </a:r>
            <a:endParaRPr lang="en-US" dirty="0">
              <a:solidFill>
                <a:schemeClr val="tx1"/>
              </a:solidFill>
            </a:endParaRPr>
          </a:p>
        </p:txBody>
      </p:sp>
      <p:sp>
        <p:nvSpPr>
          <p:cNvPr id="26" name="Rectangle 25"/>
          <p:cNvSpPr/>
          <p:nvPr/>
        </p:nvSpPr>
        <p:spPr>
          <a:xfrm>
            <a:off x="838200" y="4495800"/>
            <a:ext cx="2590800" cy="3048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sand</a:t>
            </a:r>
            <a:endParaRPr lang="en-US" dirty="0">
              <a:solidFill>
                <a:schemeClr val="tx1"/>
              </a:solidFill>
            </a:endParaRPr>
          </a:p>
        </p:txBody>
      </p:sp>
      <p:sp>
        <p:nvSpPr>
          <p:cNvPr id="27" name="Line 155"/>
          <p:cNvSpPr>
            <a:spLocks noChangeShapeType="1"/>
          </p:cNvSpPr>
          <p:nvPr/>
        </p:nvSpPr>
        <p:spPr bwMode="auto">
          <a:xfrm rot="19140625">
            <a:off x="1638441" y="4228858"/>
            <a:ext cx="1196975" cy="1028700"/>
          </a:xfrm>
          <a:prstGeom prst="line">
            <a:avLst/>
          </a:prstGeom>
          <a:noFill/>
          <a:ln w="76200">
            <a:solidFill>
              <a:schemeClr val="tx1"/>
            </a:solidFill>
            <a:round/>
            <a:headEnd/>
            <a:tailEnd type="triangle" w="med" len="med"/>
          </a:ln>
        </p:spPr>
        <p:txBody>
          <a:bodyPr wrap="none" anchor="ctr"/>
          <a:lstStyle/>
          <a:p>
            <a:endParaRPr lang="en-US"/>
          </a:p>
        </p:txBody>
      </p:sp>
      <p:sp>
        <p:nvSpPr>
          <p:cNvPr id="28" name="Line 155"/>
          <p:cNvSpPr>
            <a:spLocks noChangeShapeType="1"/>
          </p:cNvSpPr>
          <p:nvPr/>
        </p:nvSpPr>
        <p:spPr bwMode="auto">
          <a:xfrm rot="19140625" flipV="1">
            <a:off x="1244893" y="4265729"/>
            <a:ext cx="399849" cy="460144"/>
          </a:xfrm>
          <a:prstGeom prst="line">
            <a:avLst/>
          </a:prstGeom>
          <a:noFill/>
          <a:ln w="762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ground water factors</a:t>
            </a:r>
            <a:endParaRPr lang="en-US" dirty="0"/>
          </a:p>
        </p:txBody>
      </p:sp>
      <p:sp>
        <p:nvSpPr>
          <p:cNvPr id="3" name="Content Placeholder 2"/>
          <p:cNvSpPr>
            <a:spLocks noGrp="1"/>
          </p:cNvSpPr>
          <p:nvPr>
            <p:ph idx="1"/>
          </p:nvPr>
        </p:nvSpPr>
        <p:spPr/>
        <p:txBody>
          <a:bodyPr/>
          <a:lstStyle/>
          <a:p>
            <a:pPr lvl="1"/>
            <a:r>
              <a:rPr lang="en-US" dirty="0" smtClean="0"/>
              <a:t>Layers of solid rock can also limit vertical flow from the surface to aquifers.</a:t>
            </a:r>
          </a:p>
          <a:p>
            <a:pPr lvl="1"/>
            <a:r>
              <a:rPr lang="en-US" dirty="0" smtClean="0"/>
              <a:t>The dense center of a basalt flow can act to isolate an aquifer between basalt flows from land surface.   </a:t>
            </a:r>
          </a:p>
          <a:p>
            <a:pPr lvl="1"/>
            <a:r>
              <a:rPr lang="en-US" dirty="0" smtClean="0"/>
              <a:t>This is particularly the case in northern Idaho where the flows of the Columbia River Basalt Group are thick and extend over a large area.</a:t>
            </a:r>
          </a:p>
          <a:p>
            <a:pPr lvl="1"/>
            <a:r>
              <a:rPr lang="en-US" dirty="0" smtClean="0"/>
              <a:t>Basalt flows on the Snake Plain of southern Idaho tend to be thinner and less laterally extensive and thus do not form an effective confining layer.</a:t>
            </a:r>
          </a:p>
          <a:p>
            <a:endParaRPr lang="en-US" dirty="0" smtClean="0"/>
          </a:p>
          <a:p>
            <a:endParaRPr lang="en-US" dirty="0" smtClean="0"/>
          </a:p>
          <a:p>
            <a:endParaRPr lang="en-US" dirty="0" smtClean="0"/>
          </a:p>
          <a:p>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ground water factors</a:t>
            </a:r>
            <a:endParaRPr lang="en-US" dirty="0"/>
          </a:p>
        </p:txBody>
      </p:sp>
      <p:sp>
        <p:nvSpPr>
          <p:cNvPr id="3" name="Content Placeholder 2"/>
          <p:cNvSpPr>
            <a:spLocks noGrp="1"/>
          </p:cNvSpPr>
          <p:nvPr>
            <p:ph idx="1"/>
          </p:nvPr>
        </p:nvSpPr>
        <p:spPr/>
        <p:txBody>
          <a:bodyPr>
            <a:normAutofit/>
          </a:bodyPr>
          <a:lstStyle/>
          <a:p>
            <a:r>
              <a:rPr lang="en-US" b="1" u="sng" dirty="0" smtClean="0"/>
              <a:t>Second, the quality of ground water within most areas of the state is excellent.</a:t>
            </a:r>
          </a:p>
          <a:p>
            <a:pPr lvl="1"/>
            <a:r>
              <a:rPr lang="en-US" dirty="0" smtClean="0"/>
              <a:t>Some areas have elevated natural constituents such as arsenic and fluoride.</a:t>
            </a:r>
          </a:p>
          <a:p>
            <a:pPr lvl="1"/>
            <a:r>
              <a:rPr lang="en-US" dirty="0" smtClean="0"/>
              <a:t>Local areas impacted by land uses such as elevated nitrate concentrations in agricultural  areas.</a:t>
            </a:r>
          </a:p>
          <a:p>
            <a:pPr lvl="1"/>
            <a:r>
              <a:rPr lang="en-US" dirty="0" smtClean="0"/>
              <a:t>Specific areas impacted by a single contaminant source.</a:t>
            </a:r>
          </a:p>
          <a:p>
            <a:endParaRPr lang="en-US" dirty="0" smtClean="0"/>
          </a:p>
          <a:p>
            <a:endParaRPr lang="en-US" dirty="0" smtClean="0"/>
          </a:p>
          <a:p>
            <a:endParaRPr lang="en-US" dirty="0" smtClean="0"/>
          </a:p>
          <a:p>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Why worry about a surface seal in a well?</a:t>
            </a:r>
            <a:endParaRPr lang="en-US" dirty="0"/>
          </a:p>
        </p:txBody>
      </p:sp>
      <p:sp>
        <p:nvSpPr>
          <p:cNvPr id="3" name="Content Placeholder 2"/>
          <p:cNvSpPr>
            <a:spLocks noGrp="1"/>
          </p:cNvSpPr>
          <p:nvPr>
            <p:ph idx="1"/>
          </p:nvPr>
        </p:nvSpPr>
        <p:spPr>
          <a:xfrm>
            <a:off x="457200" y="2209800"/>
            <a:ext cx="8229600" cy="4389120"/>
          </a:xfrm>
        </p:spPr>
        <p:txBody>
          <a:bodyPr>
            <a:normAutofit/>
          </a:bodyPr>
          <a:lstStyle/>
          <a:p>
            <a:r>
              <a:rPr lang="en-US" dirty="0" smtClean="0"/>
              <a:t>Most aquifers have overlying low permeability layers that provide natural protection from contaminants at land surface or the shallow subsurface.</a:t>
            </a:r>
          </a:p>
          <a:p>
            <a:r>
              <a:rPr lang="en-US" dirty="0" smtClean="0"/>
              <a:t>Many of the areas where wells are being drilled have  surface or near surface contamination sources.</a:t>
            </a:r>
          </a:p>
          <a:p>
            <a:r>
              <a:rPr lang="en-US" dirty="0" smtClean="0"/>
              <a:t>A well penetrates though the protective layers and, if not properly sealed, provides an avenue for downward movement of contaminated water from shallow zones to underlying aquifers.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ground water factors</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t>Third, wells constructed with inadequate well seals have the potential to and currently provide an avenue for contaminated water from the shallow subsurface to flow downward into aquifers that are relied on as drinking water sources. </a:t>
            </a:r>
          </a:p>
          <a:p>
            <a:pPr lvl="1"/>
            <a:r>
              <a:rPr lang="en-US" dirty="0" smtClean="0"/>
              <a:t>I have worked at sites where poor well seals in wells located near sites with near surface contaminant sources have resulted in elevated contaminate concentrations in lower ground water systems.</a:t>
            </a:r>
          </a:p>
          <a:p>
            <a:pPr lvl="1"/>
            <a:r>
              <a:rPr lang="en-US" dirty="0" smtClean="0"/>
              <a:t>Camas Prairie nitrate area of concern is an example.</a:t>
            </a:r>
          </a:p>
          <a:p>
            <a:endParaRPr lang="en-US" dirty="0" smtClean="0"/>
          </a:p>
          <a:p>
            <a:endParaRPr lang="en-US" dirty="0" smtClean="0"/>
          </a:p>
          <a:p>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Nitrate Areas of Concern</a:t>
            </a:r>
            <a:endParaRPr lang="en-US" dirty="0"/>
          </a:p>
        </p:txBody>
      </p:sp>
      <p:sp>
        <p:nvSpPr>
          <p:cNvPr id="3" name="Content Placeholder 2"/>
          <p:cNvSpPr>
            <a:spLocks noGrp="1"/>
          </p:cNvSpPr>
          <p:nvPr>
            <p:ph idx="1"/>
          </p:nvPr>
        </p:nvSpPr>
        <p:spPr/>
        <p:txBody>
          <a:bodyPr/>
          <a:lstStyle/>
          <a:p>
            <a:r>
              <a:rPr lang="en-US" dirty="0" smtClean="0"/>
              <a:t>One of Idaho’s nitrate areas of concern is north and east of Cottonwood.</a:t>
            </a:r>
          </a:p>
          <a:p>
            <a:r>
              <a:rPr lang="en-US" dirty="0" smtClean="0"/>
              <a:t>Background nitrate levels should be near 1 mg/l.</a:t>
            </a:r>
          </a:p>
          <a:p>
            <a:r>
              <a:rPr lang="en-US" dirty="0" smtClean="0"/>
              <a:t>Maximum contaminant level standard is 10 mg/l.</a:t>
            </a:r>
          </a:p>
          <a:p>
            <a:r>
              <a:rPr lang="en-US" dirty="0" smtClean="0"/>
              <a:t>Camas Prairie nitrate area of concern includes about 187,000 acres.</a:t>
            </a:r>
          </a:p>
          <a:p>
            <a:r>
              <a:rPr lang="en-US" dirty="0" smtClean="0"/>
              <a:t>52 percent of wells have nitrate levels exceeding 5 mg/l.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8365553" cy="6532650"/>
          </a:xfrm>
          <a:prstGeom prst="rect">
            <a:avLst/>
          </a:prstGeom>
          <a:noFill/>
          <a:ln w="9525">
            <a:noFill/>
            <a:miter lim="800000"/>
            <a:headEnd/>
            <a:tailEnd/>
          </a:ln>
        </p:spPr>
      </p:pic>
      <p:sp>
        <p:nvSpPr>
          <p:cNvPr id="5" name="TextBox 4"/>
          <p:cNvSpPr txBox="1"/>
          <p:nvPr/>
        </p:nvSpPr>
        <p:spPr>
          <a:xfrm>
            <a:off x="685801" y="5257800"/>
            <a:ext cx="5638800" cy="830997"/>
          </a:xfrm>
          <a:prstGeom prst="rect">
            <a:avLst/>
          </a:prstGeom>
          <a:solidFill>
            <a:schemeClr val="bg1"/>
          </a:solidFill>
        </p:spPr>
        <p:txBody>
          <a:bodyPr wrap="square" rtlCol="0">
            <a:spAutoFit/>
          </a:bodyPr>
          <a:lstStyle/>
          <a:p>
            <a:r>
              <a:rPr lang="en-US" sz="2400" dirty="0" smtClean="0"/>
              <a:t>Northern Idaho nitrate areas of concern – from IDEQ website</a:t>
            </a:r>
            <a:endParaRPr lang="en-US" sz="2400" dirty="0"/>
          </a:p>
        </p:txBody>
      </p:sp>
      <p:sp>
        <p:nvSpPr>
          <p:cNvPr id="4" name="TextBox 3"/>
          <p:cNvSpPr txBox="1"/>
          <p:nvPr/>
        </p:nvSpPr>
        <p:spPr>
          <a:xfrm>
            <a:off x="4572000" y="3581400"/>
            <a:ext cx="3898503" cy="369332"/>
          </a:xfrm>
          <a:prstGeom prst="rect">
            <a:avLst/>
          </a:prstGeom>
          <a:solidFill>
            <a:schemeClr val="bg1"/>
          </a:solidFill>
        </p:spPr>
        <p:txBody>
          <a:bodyPr wrap="none" rtlCol="0">
            <a:spAutoFit/>
          </a:bodyPr>
          <a:lstStyle/>
          <a:p>
            <a:r>
              <a:rPr lang="en-US" dirty="0" smtClean="0"/>
              <a:t>Camas Prairie  nitrate area of concern</a:t>
            </a:r>
            <a:endParaRPr lang="en-US" dirty="0"/>
          </a:p>
        </p:txBody>
      </p:sp>
      <p:cxnSp>
        <p:nvCxnSpPr>
          <p:cNvPr id="7" name="Straight Arrow Connector 6"/>
          <p:cNvCxnSpPr/>
          <p:nvPr/>
        </p:nvCxnSpPr>
        <p:spPr>
          <a:xfrm flipH="1" flipV="1">
            <a:off x="4038600" y="3581400"/>
            <a:ext cx="4572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534400" cy="1143000"/>
          </a:xfrm>
        </p:spPr>
        <p:txBody>
          <a:bodyPr>
            <a:normAutofit fontScale="90000"/>
          </a:bodyPr>
          <a:lstStyle/>
          <a:p>
            <a:r>
              <a:rPr lang="en-US" dirty="0" smtClean="0"/>
              <a:t>Ground-Water Characteristics of the Camas Prairie in Northern Idaho</a:t>
            </a:r>
            <a:endParaRPr lang="en-US" dirty="0"/>
          </a:p>
        </p:txBody>
      </p:sp>
      <p:sp>
        <p:nvSpPr>
          <p:cNvPr id="3" name="Content Placeholder 2"/>
          <p:cNvSpPr>
            <a:spLocks noGrp="1"/>
          </p:cNvSpPr>
          <p:nvPr>
            <p:ph idx="1"/>
          </p:nvPr>
        </p:nvSpPr>
        <p:spPr>
          <a:xfrm>
            <a:off x="457200" y="2468880"/>
            <a:ext cx="8229600" cy="4389120"/>
          </a:xfrm>
        </p:spPr>
        <p:txBody>
          <a:bodyPr/>
          <a:lstStyle/>
          <a:p>
            <a:r>
              <a:rPr lang="en-US" dirty="0" smtClean="0"/>
              <a:t>Thick, mostly horizontal basalt flows. </a:t>
            </a:r>
          </a:p>
          <a:p>
            <a:r>
              <a:rPr lang="en-US" dirty="0" smtClean="0"/>
              <a:t>Aquifers occur along flow contacts --  top of underlying flow and bottom of overlying flow.</a:t>
            </a:r>
          </a:p>
          <a:p>
            <a:r>
              <a:rPr lang="en-US" dirty="0" smtClean="0"/>
              <a:t>Centers of flows are dense and have very low hydraulic conductivity;  this limits vertical flow of water.</a:t>
            </a:r>
          </a:p>
          <a:p>
            <a:r>
              <a:rPr lang="en-US" dirty="0" smtClean="0"/>
              <a:t>Historic problems of long-term water-level decline in municipal wells because the dense flow interiors limit aquifer recharge from precipitation.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Bond 9"/>
          <p:cNvPicPr>
            <a:picLocks noChangeAspect="1" noChangeArrowheads="1"/>
          </p:cNvPicPr>
          <p:nvPr/>
        </p:nvPicPr>
        <p:blipFill>
          <a:blip r:embed="rId2" cstate="print"/>
          <a:srcRect/>
          <a:stretch>
            <a:fillRect/>
          </a:stretch>
        </p:blipFill>
        <p:spPr bwMode="auto">
          <a:xfrm>
            <a:off x="1022350" y="1041400"/>
            <a:ext cx="7129463" cy="4751388"/>
          </a:xfrm>
          <a:prstGeom prst="rect">
            <a:avLst/>
          </a:prstGeom>
          <a:noFill/>
          <a:ln w="127000">
            <a:solidFill>
              <a:schemeClr val="bg1"/>
            </a:solidFill>
            <a:miter lim="800000"/>
            <a:headEnd/>
            <a:tailEnd/>
          </a:ln>
        </p:spPr>
      </p:pic>
      <p:sp>
        <p:nvSpPr>
          <p:cNvPr id="62467" name="Rectangle 3"/>
          <p:cNvSpPr>
            <a:spLocks noChangeArrowheads="1"/>
          </p:cNvSpPr>
          <p:nvPr/>
        </p:nvSpPr>
        <p:spPr bwMode="auto">
          <a:xfrm>
            <a:off x="873125" y="901700"/>
            <a:ext cx="7410450" cy="5002213"/>
          </a:xfrm>
          <a:prstGeom prst="rect">
            <a:avLst/>
          </a:prstGeom>
          <a:noFill/>
          <a:ln w="50800">
            <a:solidFill>
              <a:schemeClr val="tx1"/>
            </a:solidFill>
            <a:miter lim="800000"/>
            <a:headEnd/>
            <a:tailEnd/>
          </a:ln>
          <a:effectLst/>
        </p:spPr>
        <p:txBody>
          <a:bodyPr wrap="none" anchor="ctr"/>
          <a:lstStyle/>
          <a:p>
            <a:endParaRPr lang="en-US" dirty="0"/>
          </a:p>
        </p:txBody>
      </p:sp>
      <p:sp>
        <p:nvSpPr>
          <p:cNvPr id="62468" name="Text Box 4"/>
          <p:cNvSpPr txBox="1">
            <a:spLocks noChangeArrowheads="1"/>
          </p:cNvSpPr>
          <p:nvPr/>
        </p:nvSpPr>
        <p:spPr bwMode="auto">
          <a:xfrm>
            <a:off x="7562850" y="5591175"/>
            <a:ext cx="571500" cy="244475"/>
          </a:xfrm>
          <a:prstGeom prst="rect">
            <a:avLst/>
          </a:prstGeom>
          <a:noFill/>
          <a:ln w="9525">
            <a:noFill/>
            <a:prstDash val="dash"/>
            <a:miter lim="800000"/>
            <a:headEnd/>
            <a:tailEnd/>
          </a:ln>
          <a:effectLst/>
        </p:spPr>
        <p:txBody>
          <a:bodyPr lIns="0" rIns="0">
            <a:spAutoFit/>
          </a:bodyPr>
          <a:lstStyle/>
          <a:p>
            <a:pPr>
              <a:spcBef>
                <a:spcPct val="50000"/>
              </a:spcBef>
            </a:pPr>
            <a:r>
              <a:rPr lang="en-US" sz="1000" dirty="0">
                <a:solidFill>
                  <a:schemeClr val="folHlink"/>
                </a:solidFill>
                <a:latin typeface="Times New Roman" pitchFamily="18" charset="0"/>
                <a:cs typeface="Times New Roman" pitchFamily="18" charset="0"/>
              </a:rPr>
              <a:t>John Bond</a:t>
            </a:r>
          </a:p>
        </p:txBody>
      </p:sp>
      <p:sp>
        <p:nvSpPr>
          <p:cNvPr id="5" name="TextBox 4"/>
          <p:cNvSpPr txBox="1"/>
          <p:nvPr/>
        </p:nvSpPr>
        <p:spPr>
          <a:xfrm>
            <a:off x="457200" y="6096000"/>
            <a:ext cx="8278548" cy="461665"/>
          </a:xfrm>
          <a:prstGeom prst="rect">
            <a:avLst/>
          </a:prstGeom>
          <a:noFill/>
        </p:spPr>
        <p:txBody>
          <a:bodyPr wrap="none" rtlCol="0">
            <a:spAutoFit/>
          </a:bodyPr>
          <a:lstStyle/>
          <a:p>
            <a:r>
              <a:rPr lang="en-US" sz="2400" dirty="0" smtClean="0"/>
              <a:t>Looking north up the Graves Creek Canyon near Cottonwood</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dirty="0" smtClean="0"/>
              <a:t>How can nitrate get into basalt aquifers that are located hundreds of feet below land surface?</a:t>
            </a:r>
            <a:endParaRPr lang="en-US" dirty="0"/>
          </a:p>
        </p:txBody>
      </p:sp>
      <p:sp>
        <p:nvSpPr>
          <p:cNvPr id="3" name="Content Placeholder 2"/>
          <p:cNvSpPr>
            <a:spLocks noGrp="1"/>
          </p:cNvSpPr>
          <p:nvPr>
            <p:ph idx="1"/>
          </p:nvPr>
        </p:nvSpPr>
        <p:spPr>
          <a:xfrm>
            <a:off x="457200" y="2819400"/>
            <a:ext cx="8229600" cy="3810000"/>
          </a:xfrm>
        </p:spPr>
        <p:txBody>
          <a:bodyPr>
            <a:normAutofit fontScale="92500" lnSpcReduction="10000"/>
          </a:bodyPr>
          <a:lstStyle/>
          <a:p>
            <a:r>
              <a:rPr lang="en-US" dirty="0" smtClean="0"/>
              <a:t>University of Idaho study examined the potential for downward movement of water with elevated nitrate through the sequence of basalt on the Camas Prairie and concluded that travel time would exceed 100’s of years.</a:t>
            </a:r>
          </a:p>
          <a:p>
            <a:r>
              <a:rPr lang="en-US" dirty="0" smtClean="0"/>
              <a:t>Shallow ground water leaking past surface casing into uncased  or cased boreholes likely has led to the elevated nitrate values.</a:t>
            </a:r>
          </a:p>
          <a:p>
            <a:r>
              <a:rPr lang="en-US" dirty="0" smtClean="0"/>
              <a:t>Amount of drainage down each well may be small because shallow sediment overlying basalt has low hydraulic conductivity.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91600" cy="762000"/>
          </a:xfrm>
        </p:spPr>
        <p:txBody>
          <a:bodyPr>
            <a:normAutofit fontScale="90000"/>
          </a:bodyPr>
          <a:lstStyle/>
          <a:p>
            <a:r>
              <a:rPr lang="en-US" dirty="0" smtClean="0"/>
              <a:t>How Extensive is the Nitrate Problem?</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smtClean="0"/>
              <a:t>This nitrate area of concern likely would not exist if  a proper surface seal had been installed in all wells. </a:t>
            </a:r>
          </a:p>
          <a:p>
            <a:r>
              <a:rPr lang="en-US" dirty="0" smtClean="0"/>
              <a:t>Elevated nitrate levels may only occur around wells with poor surface seals.  Widespread contamination of the aquifer may not be present.</a:t>
            </a:r>
          </a:p>
          <a:p>
            <a:r>
              <a:rPr lang="en-US" dirty="0" smtClean="0"/>
              <a:t>Recent well near Winchester located near farm fields.</a:t>
            </a:r>
          </a:p>
          <a:p>
            <a:r>
              <a:rPr lang="en-US" dirty="0" smtClean="0"/>
              <a:t>Basalt was penetrated at a depth of 15 feet.</a:t>
            </a:r>
          </a:p>
          <a:p>
            <a:r>
              <a:rPr lang="en-US" dirty="0" smtClean="0"/>
              <a:t>Public supply well; seal was installed in basalt to a depth of 58 feet.</a:t>
            </a:r>
          </a:p>
          <a:p>
            <a:r>
              <a:rPr lang="en-US" dirty="0" smtClean="0"/>
              <a:t>2013 analysis showed less than 1 mg/l nitrate.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IDWR Well Seal Study - 1</a:t>
            </a:r>
            <a:endParaRPr lang="en-US" dirty="0"/>
          </a:p>
        </p:txBody>
      </p:sp>
      <p:sp>
        <p:nvSpPr>
          <p:cNvPr id="3" name="Content Placeholder 2"/>
          <p:cNvSpPr>
            <a:spLocks noGrp="1"/>
          </p:cNvSpPr>
          <p:nvPr>
            <p:ph idx="1"/>
          </p:nvPr>
        </p:nvSpPr>
        <p:spPr/>
        <p:txBody>
          <a:bodyPr/>
          <a:lstStyle/>
          <a:p>
            <a:r>
              <a:rPr lang="en-US" dirty="0" smtClean="0"/>
              <a:t>IDWR conducted a study prior to finalizing the revised well drilling standards in 2009.</a:t>
            </a:r>
          </a:p>
          <a:p>
            <a:pPr lvl="1"/>
            <a:r>
              <a:rPr lang="en-US" dirty="0" smtClean="0"/>
              <a:t>Review of 697 randomly selected driller’s reports from 44 counties in Idaho to evaluate whether 18-foot, 38-foot or 58-foot seals would provide protection for ground-water quality based on geologic conditions.</a:t>
            </a:r>
          </a:p>
          <a:p>
            <a:pPr lvl="1"/>
            <a:r>
              <a:rPr lang="en-US" dirty="0" smtClean="0"/>
              <a:t>The review was based on identifying the depth to the first confining layer (clay/silt or consolidated rock) and comparing this information with alternative seal depths of 18 feet,38 feet and 58 feet.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IDWR Study - 2</a:t>
            </a:r>
            <a:endParaRPr lang="en-US" dirty="0"/>
          </a:p>
        </p:txBody>
      </p:sp>
      <p:sp>
        <p:nvSpPr>
          <p:cNvPr id="3" name="Content Placeholder 2"/>
          <p:cNvSpPr>
            <a:spLocks noGrp="1"/>
          </p:cNvSpPr>
          <p:nvPr>
            <p:ph idx="1"/>
          </p:nvPr>
        </p:nvSpPr>
        <p:spPr/>
        <p:txBody>
          <a:bodyPr/>
          <a:lstStyle/>
          <a:p>
            <a:r>
              <a:rPr lang="en-US" dirty="0" smtClean="0"/>
              <a:t>IDWR study.</a:t>
            </a:r>
          </a:p>
          <a:p>
            <a:pPr lvl="1"/>
            <a:r>
              <a:rPr lang="en-US" dirty="0" smtClean="0"/>
              <a:t>218 of the 697 wells encountered the first confining layer within 18 feet  (31 percent).</a:t>
            </a:r>
          </a:p>
          <a:p>
            <a:pPr lvl="1"/>
            <a:r>
              <a:rPr lang="en-US" dirty="0" smtClean="0"/>
              <a:t>238 of the 697 wells encountered the first confining layer between 18 and 38 feet (34 percent).</a:t>
            </a:r>
          </a:p>
          <a:p>
            <a:pPr lvl="1"/>
            <a:r>
              <a:rPr lang="en-US" dirty="0" smtClean="0"/>
              <a:t>109 of the 697 wells encountered the first confining layer between 38 and 58 feet (16 percent).</a:t>
            </a:r>
          </a:p>
          <a:p>
            <a:pPr lvl="1"/>
            <a:r>
              <a:rPr lang="en-US" dirty="0" smtClean="0"/>
              <a:t>132 of the 697 wells encountered the first confining layer below 58 feet or were currently sealed to greater than 58 feet (19 percent).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IDWR Study - 3</a:t>
            </a:r>
            <a:endParaRPr lang="en-US" dirty="0"/>
          </a:p>
        </p:txBody>
      </p:sp>
      <p:sp>
        <p:nvSpPr>
          <p:cNvPr id="3" name="Content Placeholder 2"/>
          <p:cNvSpPr>
            <a:spLocks noGrp="1"/>
          </p:cNvSpPr>
          <p:nvPr>
            <p:ph idx="1"/>
          </p:nvPr>
        </p:nvSpPr>
        <p:spPr/>
        <p:txBody>
          <a:bodyPr>
            <a:normAutofit/>
          </a:bodyPr>
          <a:lstStyle/>
          <a:p>
            <a:r>
              <a:rPr lang="en-US" dirty="0" smtClean="0"/>
              <a:t>IDWR study.</a:t>
            </a:r>
          </a:p>
          <a:p>
            <a:pPr lvl="1"/>
            <a:r>
              <a:rPr lang="en-US" dirty="0" smtClean="0"/>
              <a:t>A seal to 18 feet would be effective for 31 percent of the wells.</a:t>
            </a:r>
          </a:p>
          <a:p>
            <a:pPr lvl="1"/>
            <a:r>
              <a:rPr lang="en-US" dirty="0" smtClean="0"/>
              <a:t>A seal to 38 feet would be effective for 65 percent of the wells.</a:t>
            </a:r>
          </a:p>
          <a:p>
            <a:pPr lvl="1"/>
            <a:r>
              <a:rPr lang="en-US" dirty="0" smtClean="0"/>
              <a:t>A seal to 58 feet would be effective for 81 percent of the wells.</a:t>
            </a:r>
          </a:p>
          <a:p>
            <a:pPr lvl="1"/>
            <a:r>
              <a:rPr lang="en-US" dirty="0" smtClean="0"/>
              <a:t>I checked about 100 of the 697 wells that were included in the IDWR study and generally agreed with their picks on depth to confining layers.</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Does the seal requirement prevent ground-water contamination?</a:t>
            </a:r>
            <a:endParaRPr lang="en-US" dirty="0"/>
          </a:p>
        </p:txBody>
      </p:sp>
      <p:sp>
        <p:nvSpPr>
          <p:cNvPr id="3" name="Content Placeholder 2"/>
          <p:cNvSpPr>
            <a:spLocks noGrp="1"/>
          </p:cNvSpPr>
          <p:nvPr>
            <p:ph idx="1"/>
          </p:nvPr>
        </p:nvSpPr>
        <p:spPr>
          <a:xfrm>
            <a:off x="457200" y="2209800"/>
            <a:ext cx="8229600" cy="4389120"/>
          </a:xfrm>
        </p:spPr>
        <p:txBody>
          <a:bodyPr>
            <a:normAutofit/>
          </a:bodyPr>
          <a:lstStyle/>
          <a:p>
            <a:r>
              <a:rPr lang="en-US" dirty="0" smtClean="0"/>
              <a:t>To be effective, the seal should extend  from land surface into a low hydraulic conductivity layer that overlies the aquifer.</a:t>
            </a:r>
          </a:p>
          <a:p>
            <a:r>
              <a:rPr lang="en-US" dirty="0" smtClean="0"/>
              <a:t>A properly installed seal generally prevents that well from being the avenue for downward movement of contaminated near-surface.</a:t>
            </a:r>
          </a:p>
          <a:p>
            <a:r>
              <a:rPr lang="en-US" dirty="0" smtClean="0"/>
              <a:t>The seal requirement should be based on geology and thus be different for different geologic settings.</a:t>
            </a:r>
          </a:p>
          <a:p>
            <a:r>
              <a:rPr lang="en-US" dirty="0" smtClean="0"/>
              <a:t>The current minimum seal requirement of 38 feet provides aquifer protection in most but not all areas.</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Ralston study -1</a:t>
            </a:r>
            <a:endParaRPr lang="en-US" dirty="0"/>
          </a:p>
        </p:txBody>
      </p:sp>
      <p:sp>
        <p:nvSpPr>
          <p:cNvPr id="3" name="Content Placeholder 2"/>
          <p:cNvSpPr>
            <a:spLocks noGrp="1"/>
          </p:cNvSpPr>
          <p:nvPr>
            <p:ph idx="1"/>
          </p:nvPr>
        </p:nvSpPr>
        <p:spPr>
          <a:xfrm>
            <a:off x="457200" y="1935480"/>
            <a:ext cx="8382000" cy="4389120"/>
          </a:xfrm>
        </p:spPr>
        <p:txBody>
          <a:bodyPr>
            <a:normAutofit/>
          </a:bodyPr>
          <a:lstStyle/>
          <a:p>
            <a:r>
              <a:rPr lang="en-US" dirty="0" smtClean="0"/>
              <a:t>I conducted a similar examination of well driller’s reports in the area from Riggins to the Canadian border.</a:t>
            </a:r>
          </a:p>
          <a:p>
            <a:r>
              <a:rPr lang="en-US" dirty="0" smtClean="0"/>
              <a:t>Townships were selected to represent various geologic settings and well development areas in northern Idaho.</a:t>
            </a:r>
          </a:p>
          <a:p>
            <a:r>
              <a:rPr lang="en-US" dirty="0" smtClean="0"/>
              <a:t>About three wells were selected from each township for inclusion in the study; from upper, middle and lower portions of the township.  </a:t>
            </a:r>
          </a:p>
          <a:p>
            <a:r>
              <a:rPr lang="en-US" dirty="0" smtClean="0"/>
              <a:t>Excluded wells with incomplete information.</a:t>
            </a:r>
          </a:p>
          <a:p>
            <a:pPr>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Ralston study -2</a:t>
            </a:r>
            <a:endParaRPr lang="en-US" dirty="0"/>
          </a:p>
        </p:txBody>
      </p:sp>
      <p:sp>
        <p:nvSpPr>
          <p:cNvPr id="3" name="Content Placeholder 2"/>
          <p:cNvSpPr>
            <a:spLocks noGrp="1"/>
          </p:cNvSpPr>
          <p:nvPr>
            <p:ph idx="1"/>
          </p:nvPr>
        </p:nvSpPr>
        <p:spPr>
          <a:xfrm>
            <a:off x="457200" y="1935480"/>
            <a:ext cx="8382000" cy="4389120"/>
          </a:xfrm>
        </p:spPr>
        <p:txBody>
          <a:bodyPr>
            <a:normAutofit/>
          </a:bodyPr>
          <a:lstStyle/>
          <a:p>
            <a:r>
              <a:rPr lang="en-US" dirty="0" smtClean="0"/>
              <a:t>Logs for 181 wells were examined.</a:t>
            </a:r>
          </a:p>
          <a:p>
            <a:r>
              <a:rPr lang="en-US" dirty="0" smtClean="0"/>
              <a:t>Based on available geology, I judged whether an 18 foot, 38 foot or 58 foot seal would be appropriate.</a:t>
            </a:r>
          </a:p>
          <a:p>
            <a:r>
              <a:rPr lang="en-US" dirty="0" smtClean="0"/>
              <a:t>The decision of the appropriate seal depth was easy for about two-thirds of the wells</a:t>
            </a:r>
          </a:p>
          <a:p>
            <a:r>
              <a:rPr lang="en-US" dirty="0" smtClean="0"/>
              <a:t>The decision relative to well seal depth was difficult in the remaining wells mostly because of problems in interpreting the geologic information given (i.e. 0  to 30 feet - clay with sand layers; or 0 to 45 feet - soft and hard layers of basalt).</a:t>
            </a:r>
          </a:p>
          <a:p>
            <a:pPr>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Ralston study -3</a:t>
            </a:r>
            <a:endParaRPr lang="en-US" dirty="0"/>
          </a:p>
        </p:txBody>
      </p:sp>
      <p:sp>
        <p:nvSpPr>
          <p:cNvPr id="3" name="Content Placeholder 2"/>
          <p:cNvSpPr>
            <a:spLocks noGrp="1"/>
          </p:cNvSpPr>
          <p:nvPr>
            <p:ph idx="1"/>
          </p:nvPr>
        </p:nvSpPr>
        <p:spPr>
          <a:xfrm>
            <a:off x="457200" y="1935480"/>
            <a:ext cx="8382000" cy="4389120"/>
          </a:xfrm>
        </p:spPr>
        <p:txBody>
          <a:bodyPr>
            <a:normAutofit/>
          </a:bodyPr>
          <a:lstStyle/>
          <a:p>
            <a:r>
              <a:rPr lang="en-US" dirty="0" smtClean="0"/>
              <a:t>About 50 percent of the wells encountered the first confining layer within 18 feet.</a:t>
            </a:r>
          </a:p>
          <a:p>
            <a:r>
              <a:rPr lang="en-US" dirty="0" smtClean="0"/>
              <a:t>About 40 percent of the wells encountered the first confining layer between 18 and 38 feet.</a:t>
            </a:r>
          </a:p>
          <a:p>
            <a:r>
              <a:rPr lang="en-US" dirty="0" smtClean="0"/>
              <a:t>About 10 percent of the wells encountered the first confining layer at a depth greater than 38 feet.</a:t>
            </a:r>
          </a:p>
          <a:p>
            <a:r>
              <a:rPr lang="en-US" dirty="0" smtClean="0"/>
              <a:t>In comparison, the IDWR results were 31 percent, 34 percent and 16 percent for the three different seal depths.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Ralston study -4</a:t>
            </a:r>
            <a:endParaRPr lang="en-US" dirty="0"/>
          </a:p>
        </p:txBody>
      </p:sp>
      <p:sp>
        <p:nvSpPr>
          <p:cNvPr id="3" name="Content Placeholder 2"/>
          <p:cNvSpPr>
            <a:spLocks noGrp="1"/>
          </p:cNvSpPr>
          <p:nvPr>
            <p:ph idx="1"/>
          </p:nvPr>
        </p:nvSpPr>
        <p:spPr>
          <a:xfrm>
            <a:off x="457200" y="1935480"/>
            <a:ext cx="8382000" cy="4389120"/>
          </a:xfrm>
        </p:spPr>
        <p:txBody>
          <a:bodyPr>
            <a:normAutofit/>
          </a:bodyPr>
          <a:lstStyle/>
          <a:p>
            <a:r>
              <a:rPr lang="en-US" dirty="0" smtClean="0"/>
              <a:t>From a geologic viewpoint, a seal to 18 feet would have been effective for about 50 percent of the wells included in the Ralston analysis. </a:t>
            </a:r>
          </a:p>
          <a:p>
            <a:r>
              <a:rPr lang="en-US" dirty="0" smtClean="0"/>
              <a:t>A seal to 38 feet would have been effective for about 90 percent of the wells included in the Ralston analysis. </a:t>
            </a:r>
          </a:p>
          <a:p>
            <a:r>
              <a:rPr lang="en-US" dirty="0" smtClean="0"/>
              <a:t>The Ralston study supports the IDWR decision in 2009 to increase the required seal depth from 18 feet to 38 feet.</a:t>
            </a:r>
          </a:p>
          <a:p>
            <a:pPr lvl="1"/>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Ralston study -5</a:t>
            </a:r>
            <a:endParaRPr lang="en-US" dirty="0"/>
          </a:p>
        </p:txBody>
      </p:sp>
      <p:sp>
        <p:nvSpPr>
          <p:cNvPr id="3" name="Content Placeholder 2"/>
          <p:cNvSpPr>
            <a:spLocks noGrp="1"/>
          </p:cNvSpPr>
          <p:nvPr>
            <p:ph idx="1"/>
          </p:nvPr>
        </p:nvSpPr>
        <p:spPr/>
        <p:txBody>
          <a:bodyPr>
            <a:normAutofit/>
          </a:bodyPr>
          <a:lstStyle/>
          <a:p>
            <a:r>
              <a:rPr lang="en-US" dirty="0" smtClean="0"/>
              <a:t>I compared my recommended seal depth to the seal depth given on the well driller’s reports.</a:t>
            </a:r>
          </a:p>
          <a:p>
            <a:r>
              <a:rPr lang="en-US" dirty="0" smtClean="0"/>
              <a:t>Only 14 of the 181 wells included in the analysis were drilled during or after 2009;  Thus 92% of the wells were drilled when the minimum seal depth requirement was 18 feet.</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381000"/>
            <a:ext cx="8694737" cy="6316663"/>
          </a:xfrm>
          <a:prstGeom prst="rect">
            <a:avLst/>
          </a:prstGeom>
          <a:noFill/>
          <a:ln w="9525">
            <a:noFill/>
            <a:miter lim="800000"/>
            <a:headEnd/>
            <a:tailEnd/>
          </a:ln>
          <a:effectLst/>
        </p:spPr>
      </p:pic>
      <p:cxnSp>
        <p:nvCxnSpPr>
          <p:cNvPr id="6" name="Straight Connector 5"/>
          <p:cNvCxnSpPr/>
          <p:nvPr/>
        </p:nvCxnSpPr>
        <p:spPr>
          <a:xfrm flipV="1">
            <a:off x="1219200" y="609600"/>
            <a:ext cx="5715000"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24800" y="4800600"/>
            <a:ext cx="692434" cy="369332"/>
          </a:xfrm>
          <a:prstGeom prst="rect">
            <a:avLst/>
          </a:prstGeom>
          <a:noFill/>
        </p:spPr>
        <p:txBody>
          <a:bodyPr wrap="none" rtlCol="0">
            <a:spAutoFit/>
          </a:bodyPr>
          <a:lstStyle/>
          <a:p>
            <a:r>
              <a:rPr lang="en-US" dirty="0" smtClean="0"/>
              <a:t>145 ft</a:t>
            </a:r>
            <a:endParaRPr lang="en-US" dirty="0"/>
          </a:p>
        </p:txBody>
      </p:sp>
      <p:cxnSp>
        <p:nvCxnSpPr>
          <p:cNvPr id="9" name="Straight Arrow Connector 8"/>
          <p:cNvCxnSpPr/>
          <p:nvPr/>
        </p:nvCxnSpPr>
        <p:spPr>
          <a:xfrm>
            <a:off x="7772400" y="4800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48600" y="3276600"/>
            <a:ext cx="664413" cy="369332"/>
          </a:xfrm>
          <a:prstGeom prst="rect">
            <a:avLst/>
          </a:prstGeom>
          <a:noFill/>
        </p:spPr>
        <p:txBody>
          <a:bodyPr wrap="none" rtlCol="0">
            <a:spAutoFit/>
          </a:bodyPr>
          <a:lstStyle/>
          <a:p>
            <a:r>
              <a:rPr lang="en-US" dirty="0" smtClean="0"/>
              <a:t>116 ft</a:t>
            </a:r>
            <a:endParaRPr lang="en-US" dirty="0"/>
          </a:p>
        </p:txBody>
      </p:sp>
      <p:cxnSp>
        <p:nvCxnSpPr>
          <p:cNvPr id="12" name="Straight Arrow Connector 11"/>
          <p:cNvCxnSpPr/>
          <p:nvPr/>
        </p:nvCxnSpPr>
        <p:spPr>
          <a:xfrm>
            <a:off x="7772400" y="32766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0" y="0"/>
            <a:ext cx="5343579" cy="400110"/>
          </a:xfrm>
          <a:prstGeom prst="rect">
            <a:avLst/>
          </a:prstGeom>
          <a:solidFill>
            <a:schemeClr val="bg1"/>
          </a:solidFill>
        </p:spPr>
        <p:txBody>
          <a:bodyPr wrap="none" rtlCol="0">
            <a:spAutoFit/>
          </a:bodyPr>
          <a:lstStyle/>
          <a:p>
            <a:r>
              <a:rPr lang="en-US" sz="2000" dirty="0" smtClean="0"/>
              <a:t>Well Seal Depth Comparison for Ralston Study</a:t>
            </a:r>
            <a:endParaRPr lang="en-US" sz="2000" dirty="0"/>
          </a:p>
        </p:txBody>
      </p:sp>
      <p:sp>
        <p:nvSpPr>
          <p:cNvPr id="11" name="TextBox 10"/>
          <p:cNvSpPr txBox="1"/>
          <p:nvPr/>
        </p:nvSpPr>
        <p:spPr>
          <a:xfrm>
            <a:off x="1524000" y="685800"/>
            <a:ext cx="4688015" cy="369332"/>
          </a:xfrm>
          <a:prstGeom prst="rect">
            <a:avLst/>
          </a:prstGeom>
          <a:solidFill>
            <a:schemeClr val="bg1"/>
          </a:solidFill>
        </p:spPr>
        <p:txBody>
          <a:bodyPr wrap="none" rtlCol="0">
            <a:spAutoFit/>
          </a:bodyPr>
          <a:lstStyle/>
          <a:p>
            <a:r>
              <a:rPr lang="en-US" dirty="0" smtClean="0"/>
              <a:t>Single data point can represent multiple wells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Ralston study -6</a:t>
            </a:r>
            <a:endParaRPr lang="en-US" dirty="0"/>
          </a:p>
        </p:txBody>
      </p:sp>
      <p:sp>
        <p:nvSpPr>
          <p:cNvPr id="3" name="Content Placeholder 2"/>
          <p:cNvSpPr>
            <a:spLocks noGrp="1"/>
          </p:cNvSpPr>
          <p:nvPr>
            <p:ph idx="1"/>
          </p:nvPr>
        </p:nvSpPr>
        <p:spPr/>
        <p:txBody>
          <a:bodyPr>
            <a:normAutofit/>
          </a:bodyPr>
          <a:lstStyle/>
          <a:p>
            <a:r>
              <a:rPr lang="en-US" dirty="0" smtClean="0"/>
              <a:t>A number of the wells included in the study had a surface seal deeper than the required minimum.</a:t>
            </a:r>
          </a:p>
          <a:p>
            <a:pPr lvl="1"/>
            <a:r>
              <a:rPr lang="en-US" dirty="0" smtClean="0"/>
              <a:t>About 27% of the wells that I judged to need an 18-foot seal had an installed seal to 38 feet or greater.</a:t>
            </a:r>
          </a:p>
          <a:p>
            <a:pPr lvl="1"/>
            <a:r>
              <a:rPr lang="en-US" dirty="0" smtClean="0"/>
              <a:t>About 26% of the wells that I judged to need a 38-foot seal had an installed seal of 38 feet or greater.</a:t>
            </a:r>
          </a:p>
          <a:p>
            <a:pPr lvl="1"/>
            <a:r>
              <a:rPr lang="en-US" dirty="0" smtClean="0"/>
              <a:t>About 43% of the wells that I judged to need a 58-foot seal had an installed seal of 38 feet or greater.</a:t>
            </a:r>
          </a:p>
          <a:p>
            <a:r>
              <a:rPr lang="en-US" dirty="0" smtClean="0"/>
              <a:t>A number of drillers in Idaho have been installing seal depths greater than the minimum requirement.</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- 1</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a surface seal to 38 feet increases the cost of the well as compared to an 18-foot seal.</a:t>
            </a:r>
          </a:p>
          <a:p>
            <a:r>
              <a:rPr lang="en-US" dirty="0" smtClean="0"/>
              <a:t>Four drilling firms active in northern Idaho were asked to provide cost information relative to installation of a 38-foot seal versus an 18-foot seal for a 200-foot domestic well.</a:t>
            </a:r>
          </a:p>
          <a:p>
            <a:r>
              <a:rPr lang="en-US" dirty="0" smtClean="0"/>
              <a:t>The comparison was based on installation of 6-inch diameter casing which requires that 10-inch diameter temporary casing and/or open hole be constructed to a depth of 18 or 38 feet for the installation of seal material.</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Analysis - 2</a:t>
            </a:r>
            <a:endParaRPr lang="en-US" dirty="0"/>
          </a:p>
        </p:txBody>
      </p:sp>
      <p:sp>
        <p:nvSpPr>
          <p:cNvPr id="3" name="Content Placeholder 2"/>
          <p:cNvSpPr>
            <a:spLocks noGrp="1"/>
          </p:cNvSpPr>
          <p:nvPr>
            <p:ph idx="1"/>
          </p:nvPr>
        </p:nvSpPr>
        <p:spPr/>
        <p:txBody>
          <a:bodyPr>
            <a:normAutofit lnSpcReduction="10000"/>
          </a:bodyPr>
          <a:lstStyle/>
          <a:p>
            <a:r>
              <a:rPr lang="en-US" dirty="0" smtClean="0"/>
              <a:t>The costs are given for one or both of the following conditions.</a:t>
            </a:r>
          </a:p>
          <a:p>
            <a:pPr lvl="1"/>
            <a:r>
              <a:rPr lang="en-US" dirty="0" smtClean="0"/>
              <a:t>Only unconsolidated material is encountered in the depth interval of the surface seal; temporary surface casing would be required to a depth of 18 or 38 feet.</a:t>
            </a:r>
          </a:p>
          <a:p>
            <a:pPr lvl="1"/>
            <a:r>
              <a:rPr lang="en-US" dirty="0" smtClean="0"/>
              <a:t>Consolidated material is encountered in the depth interval of the surface sea; temporary surface casing would be required only to the top of the rock.</a:t>
            </a:r>
          </a:p>
          <a:p>
            <a:r>
              <a:rPr lang="en-US" dirty="0" smtClean="0"/>
              <a:t>The drillers provided the cost information with the understanding that they would not be individually identified.</a:t>
            </a:r>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- 3</a:t>
            </a:r>
            <a:endParaRPr lang="en-US" dirty="0"/>
          </a:p>
        </p:txBody>
      </p:sp>
      <p:sp>
        <p:nvSpPr>
          <p:cNvPr id="3" name="Content Placeholder 2"/>
          <p:cNvSpPr>
            <a:spLocks noGrp="1"/>
          </p:cNvSpPr>
          <p:nvPr>
            <p:ph idx="1"/>
          </p:nvPr>
        </p:nvSpPr>
        <p:spPr/>
        <p:txBody>
          <a:bodyPr/>
          <a:lstStyle/>
          <a:p>
            <a:r>
              <a:rPr lang="en-US" dirty="0" smtClean="0"/>
              <a:t>Driller #1</a:t>
            </a:r>
          </a:p>
          <a:p>
            <a:pPr lvl="1"/>
            <a:r>
              <a:rPr lang="en-US" dirty="0" smtClean="0"/>
              <a:t>Cost information represents unconsolidated material in the seal depth interval.</a:t>
            </a:r>
          </a:p>
          <a:p>
            <a:pPr lvl="1"/>
            <a:r>
              <a:rPr lang="en-US" dirty="0" smtClean="0"/>
              <a:t>20-foot seal would be $520 for drilling plus $350 for the seal material for a total of $870.</a:t>
            </a:r>
          </a:p>
          <a:p>
            <a:pPr lvl="1"/>
            <a:r>
              <a:rPr lang="en-US" dirty="0" smtClean="0"/>
              <a:t>40-foot seal would be $1,040 for drilling plus $550 for the seal material for a total of $1,590.</a:t>
            </a:r>
          </a:p>
          <a:p>
            <a:pPr lvl="1"/>
            <a:r>
              <a:rPr lang="en-US" dirty="0" smtClean="0"/>
              <a:t>The estimated difference in cost between an 20-foot seal and a 40-foot seal in unconsolidated material is $550.</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1143000"/>
          </a:xfrm>
        </p:spPr>
        <p:txBody>
          <a:bodyPr>
            <a:normAutofit fontScale="90000"/>
          </a:bodyPr>
          <a:lstStyle/>
          <a:p>
            <a:r>
              <a:rPr lang="en-US" dirty="0" smtClean="0"/>
              <a:t>What are the alternative approaches for well seal requirements?</a:t>
            </a:r>
            <a:endParaRPr lang="en-US" dirty="0"/>
          </a:p>
        </p:txBody>
      </p:sp>
      <p:sp>
        <p:nvSpPr>
          <p:cNvPr id="3" name="Content Placeholder 2"/>
          <p:cNvSpPr>
            <a:spLocks noGrp="1"/>
          </p:cNvSpPr>
          <p:nvPr>
            <p:ph idx="1"/>
          </p:nvPr>
        </p:nvSpPr>
        <p:spPr>
          <a:xfrm>
            <a:off x="381000" y="2468880"/>
            <a:ext cx="8229600" cy="4389120"/>
          </a:xfrm>
        </p:spPr>
        <p:txBody>
          <a:bodyPr>
            <a:normAutofit/>
          </a:bodyPr>
          <a:lstStyle/>
          <a:p>
            <a:r>
              <a:rPr lang="en-US" dirty="0" smtClean="0"/>
              <a:t>One alternative is to have the driller select the seal depth based on area geology and assume some responsibility for potential contamination problems.</a:t>
            </a:r>
          </a:p>
          <a:p>
            <a:r>
              <a:rPr lang="en-US" dirty="0" smtClean="0"/>
              <a:t>A second alternative is to have the IDWR provide the required seal depth for each new well.</a:t>
            </a:r>
          </a:p>
          <a:p>
            <a:r>
              <a:rPr lang="en-US" dirty="0" smtClean="0"/>
              <a:t>Neither of these approaches are workable.</a:t>
            </a:r>
          </a:p>
          <a:p>
            <a:r>
              <a:rPr lang="en-US" dirty="0" smtClean="0"/>
              <a:t>The selected approach has been a state wide standard with the potential for waivers to accommodate site-specific conditions.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- 4</a:t>
            </a:r>
            <a:endParaRPr lang="en-US" dirty="0"/>
          </a:p>
        </p:txBody>
      </p:sp>
      <p:sp>
        <p:nvSpPr>
          <p:cNvPr id="3" name="Content Placeholder 2"/>
          <p:cNvSpPr>
            <a:spLocks noGrp="1"/>
          </p:cNvSpPr>
          <p:nvPr>
            <p:ph idx="1"/>
          </p:nvPr>
        </p:nvSpPr>
        <p:spPr/>
        <p:txBody>
          <a:bodyPr/>
          <a:lstStyle/>
          <a:p>
            <a:r>
              <a:rPr lang="en-US" dirty="0" smtClean="0"/>
              <a:t>Driller #2</a:t>
            </a:r>
          </a:p>
          <a:p>
            <a:pPr lvl="1"/>
            <a:r>
              <a:rPr lang="en-US" dirty="0" smtClean="0"/>
              <a:t>Cost information was not differentiated between unconsolidated or consolidated material in the seal depth interval.</a:t>
            </a:r>
          </a:p>
          <a:p>
            <a:pPr lvl="1"/>
            <a:r>
              <a:rPr lang="en-US" dirty="0" smtClean="0"/>
              <a:t>Cost of about $600 for an 18-foot seal in a “perfect hole”.</a:t>
            </a:r>
          </a:p>
          <a:p>
            <a:pPr lvl="1"/>
            <a:r>
              <a:rPr lang="en-US" dirty="0" smtClean="0"/>
              <a:t>Cost of about $1,040 for a 38-foot seal in a “perfect hole.”</a:t>
            </a:r>
          </a:p>
          <a:p>
            <a:pPr lvl="1"/>
            <a:r>
              <a:rPr lang="en-US" dirty="0" smtClean="0"/>
              <a:t>The estimated difference in cost between an 18-foot seal and a 38-foot seal in a “perfect hole” is $440.</a:t>
            </a:r>
          </a:p>
          <a:p>
            <a:pPr lvl="1"/>
            <a:r>
              <a:rPr lang="en-US" dirty="0" smtClean="0"/>
              <a:t>Seal costs in difficult circumstances can be $2,500 for a 38-foot seal and half that for an 18-foot seal.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- 5</a:t>
            </a:r>
            <a:endParaRPr lang="en-US" dirty="0"/>
          </a:p>
        </p:txBody>
      </p:sp>
      <p:sp>
        <p:nvSpPr>
          <p:cNvPr id="3" name="Content Placeholder 2"/>
          <p:cNvSpPr>
            <a:spLocks noGrp="1"/>
          </p:cNvSpPr>
          <p:nvPr>
            <p:ph idx="1"/>
          </p:nvPr>
        </p:nvSpPr>
        <p:spPr/>
        <p:txBody>
          <a:bodyPr>
            <a:normAutofit/>
          </a:bodyPr>
          <a:lstStyle/>
          <a:p>
            <a:r>
              <a:rPr lang="en-US" dirty="0" smtClean="0"/>
              <a:t>Driller #3</a:t>
            </a:r>
          </a:p>
          <a:p>
            <a:pPr lvl="1"/>
            <a:r>
              <a:rPr lang="en-US" dirty="0" smtClean="0"/>
              <a:t>Cost information was given for unconsolidated material in the seal depth interval.  Total costs are for a 200-foot well including well cap, permit, PVC screen, 6-inch steel casing and seal.</a:t>
            </a:r>
          </a:p>
          <a:p>
            <a:pPr lvl="1"/>
            <a:r>
              <a:rPr lang="en-US" dirty="0" smtClean="0"/>
              <a:t>Cost is $9,245 for the well with an 18-foot seal.</a:t>
            </a:r>
          </a:p>
          <a:p>
            <a:pPr lvl="1"/>
            <a:r>
              <a:rPr lang="en-US" dirty="0" smtClean="0"/>
              <a:t>Cost is $10,065 for the well with a 38-foot seal.</a:t>
            </a:r>
          </a:p>
          <a:p>
            <a:pPr lvl="1"/>
            <a:r>
              <a:rPr lang="en-US" dirty="0" smtClean="0"/>
              <a:t>The estimated difference in cost between an 18-foot seal and a 38-foot seal is $820.  This is about 9 percent of the cost of the well.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- 6</a:t>
            </a:r>
            <a:endParaRPr lang="en-US" dirty="0"/>
          </a:p>
        </p:txBody>
      </p:sp>
      <p:sp>
        <p:nvSpPr>
          <p:cNvPr id="3" name="Content Placeholder 2"/>
          <p:cNvSpPr>
            <a:spLocks noGrp="1"/>
          </p:cNvSpPr>
          <p:nvPr>
            <p:ph idx="1"/>
          </p:nvPr>
        </p:nvSpPr>
        <p:spPr/>
        <p:txBody>
          <a:bodyPr>
            <a:normAutofit/>
          </a:bodyPr>
          <a:lstStyle/>
          <a:p>
            <a:r>
              <a:rPr lang="en-US" dirty="0" smtClean="0"/>
              <a:t>Driller #4</a:t>
            </a:r>
          </a:p>
          <a:p>
            <a:pPr lvl="1"/>
            <a:r>
              <a:rPr lang="en-US" dirty="0" smtClean="0"/>
              <a:t>Cost information was given for both unconsolidated and consolidated material in the seal depth interval.  </a:t>
            </a:r>
          </a:p>
          <a:p>
            <a:pPr lvl="1"/>
            <a:r>
              <a:rPr lang="en-US" dirty="0" smtClean="0"/>
              <a:t>In unconsolidated material, a well with a 38-foot seal would cost about $1,080 more than the same well with an 18-foot seal.</a:t>
            </a:r>
          </a:p>
          <a:p>
            <a:pPr lvl="1"/>
            <a:r>
              <a:rPr lang="en-US" dirty="0" smtClean="0"/>
              <a:t>In consolidated material, a well with a 38-foot seal would cost about $1,050 more than the same well with an 18-foot seal.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- 7</a:t>
            </a:r>
            <a:endParaRPr lang="en-US" dirty="0"/>
          </a:p>
        </p:txBody>
      </p:sp>
      <p:sp>
        <p:nvSpPr>
          <p:cNvPr id="3" name="Content Placeholder 2"/>
          <p:cNvSpPr>
            <a:spLocks noGrp="1"/>
          </p:cNvSpPr>
          <p:nvPr>
            <p:ph idx="1"/>
          </p:nvPr>
        </p:nvSpPr>
        <p:spPr/>
        <p:txBody>
          <a:bodyPr>
            <a:normAutofit/>
          </a:bodyPr>
          <a:lstStyle/>
          <a:p>
            <a:r>
              <a:rPr lang="en-US" dirty="0" smtClean="0"/>
              <a:t>Summary</a:t>
            </a:r>
          </a:p>
          <a:p>
            <a:pPr lvl="1"/>
            <a:r>
              <a:rPr lang="en-US" dirty="0" smtClean="0"/>
              <a:t>Installation of a well seal to 38 feet costs more than installation of a well seal to 18 feet.</a:t>
            </a:r>
          </a:p>
          <a:p>
            <a:pPr lvl="1"/>
            <a:r>
              <a:rPr lang="en-US" dirty="0" smtClean="0"/>
              <a:t>Data provided by four drilling firms in northern Idaho show that the increased cost of a 38-foot seal as compared to an 18-foot seal surrounding a 6-inch diameter steel casing for a domestic well is in the range of $440 to $1,080.</a:t>
            </a:r>
          </a:p>
          <a:p>
            <a:pPr lvl="1"/>
            <a:r>
              <a:rPr lang="en-US" dirty="0" smtClean="0"/>
              <a:t>One driller noted that the greater seal depth added about 9% to the cost of the well.</a:t>
            </a:r>
          </a:p>
          <a:p>
            <a:pPr lvl="1"/>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1143000"/>
          </a:xfrm>
        </p:spPr>
        <p:txBody>
          <a:bodyPr>
            <a:normAutofit fontScale="90000"/>
          </a:bodyPr>
          <a:lstStyle/>
          <a:p>
            <a:r>
              <a:rPr lang="en-US" dirty="0" smtClean="0"/>
              <a:t>Waivers: an Alternative for Individual Circumstances </a:t>
            </a:r>
            <a:endParaRPr lang="en-US" dirty="0"/>
          </a:p>
        </p:txBody>
      </p:sp>
      <p:sp>
        <p:nvSpPr>
          <p:cNvPr id="3" name="Content Placeholder 2"/>
          <p:cNvSpPr>
            <a:spLocks noGrp="1"/>
          </p:cNvSpPr>
          <p:nvPr>
            <p:ph idx="1"/>
          </p:nvPr>
        </p:nvSpPr>
        <p:spPr>
          <a:xfrm>
            <a:off x="457200" y="2286000"/>
            <a:ext cx="8229600" cy="4389120"/>
          </a:xfrm>
        </p:spPr>
        <p:txBody>
          <a:bodyPr>
            <a:normAutofit fontScale="85000" lnSpcReduction="10000"/>
          </a:bodyPr>
          <a:lstStyle/>
          <a:p>
            <a:r>
              <a:rPr lang="en-US" sz="3600" dirty="0" smtClean="0"/>
              <a:t>Waivers of the minimum standards are provided for in the Well Construction Rules</a:t>
            </a:r>
          </a:p>
          <a:p>
            <a:pPr lvl="0"/>
            <a:r>
              <a:rPr lang="en-US" sz="3600" dirty="0" smtClean="0"/>
              <a:t>2,149 wells were drilled in 2013</a:t>
            </a:r>
            <a:endParaRPr lang="en-US" sz="3500" dirty="0" smtClean="0"/>
          </a:p>
          <a:p>
            <a:r>
              <a:rPr lang="en-US" sz="3500" dirty="0" smtClean="0"/>
              <a:t>28 waivers for sealing requirements were submitted to IDWR in 2013 (1.3% of wells drilled)</a:t>
            </a:r>
          </a:p>
          <a:p>
            <a:r>
              <a:rPr lang="en-US" sz="3500" dirty="0" smtClean="0"/>
              <a:t>27 of the waivers were approved</a:t>
            </a:r>
          </a:p>
          <a:p>
            <a:pPr lvl="0"/>
            <a:r>
              <a:rPr lang="en-US" sz="3600" dirty="0" smtClean="0"/>
              <a:t>IDWR has been flexible working with drillers to comply with the rules</a:t>
            </a:r>
          </a:p>
          <a:p>
            <a:endParaRPr lang="en-US" sz="3500" dirty="0"/>
          </a:p>
        </p:txBody>
      </p:sp>
      <p:sp>
        <p:nvSpPr>
          <p:cNvPr id="4" name="TextBox 3"/>
          <p:cNvSpPr txBox="1"/>
          <p:nvPr/>
        </p:nvSpPr>
        <p:spPr>
          <a:xfrm>
            <a:off x="6934200" y="6324600"/>
            <a:ext cx="1924373" cy="369332"/>
          </a:xfrm>
          <a:prstGeom prst="rect">
            <a:avLst/>
          </a:prstGeom>
          <a:noFill/>
        </p:spPr>
        <p:txBody>
          <a:bodyPr wrap="none" rtlCol="0">
            <a:spAutoFit/>
          </a:bodyPr>
          <a:lstStyle/>
          <a:p>
            <a:r>
              <a:rPr lang="en-US" dirty="0" smtClean="0"/>
              <a:t>From IDWR, 2013</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 -1</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dirty="0" smtClean="0"/>
              <a:t>Installation of a well seal is a one-time cost that will provide protection for the aquifer for the life of the well, which can be many decades.</a:t>
            </a:r>
          </a:p>
          <a:p>
            <a:r>
              <a:rPr lang="en-US" dirty="0" smtClean="0"/>
              <a:t>Requiring a deeper seal on new wells is a relatively  small price to pay to protect the water resource that is the drinking water source for more than 90 percent of Idaho residents.</a:t>
            </a:r>
          </a:p>
          <a:p>
            <a:r>
              <a:rPr lang="en-US" dirty="0" smtClean="0"/>
              <a:t>The deeper seal depth also provides additional protection of the water supply for the well owner.</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 -2</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dirty="0" smtClean="0"/>
              <a:t>To be effective, the seal should be installed into the uppermost confining layer that overlies the aquifer.  </a:t>
            </a:r>
          </a:p>
          <a:p>
            <a:r>
              <a:rPr lang="en-US" dirty="0" smtClean="0"/>
              <a:t>The statewide IDWR (2008) well study and the Ralston (2013) study of wells in northern Idaho both show that a minimum seal depth of 38 feet provides more protection of ground-water quality than does a minimum seal depth of 18 feet because a greater percentage of the wells would have a seal that  penetrates a confining layer.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 -3</a:t>
            </a:r>
            <a:endParaRPr lang="en-US" dirty="0"/>
          </a:p>
        </p:txBody>
      </p:sp>
      <p:sp>
        <p:nvSpPr>
          <p:cNvPr id="3" name="Content Placeholder 2"/>
          <p:cNvSpPr>
            <a:spLocks noGrp="1"/>
          </p:cNvSpPr>
          <p:nvPr>
            <p:ph idx="1"/>
          </p:nvPr>
        </p:nvSpPr>
        <p:spPr>
          <a:xfrm>
            <a:off x="457200" y="1935480"/>
            <a:ext cx="8229600" cy="4617720"/>
          </a:xfrm>
        </p:spPr>
        <p:txBody>
          <a:bodyPr>
            <a:normAutofit/>
          </a:bodyPr>
          <a:lstStyle/>
          <a:p>
            <a:endParaRPr lang="en-US" dirty="0" smtClean="0"/>
          </a:p>
          <a:p>
            <a:r>
              <a:rPr lang="en-US" dirty="0" smtClean="0"/>
              <a:t>IDWR Waiver program provides the needed avenue to deal with specific areas where a 38-foot seal may not be needed.</a:t>
            </a:r>
          </a:p>
          <a:p>
            <a:r>
              <a:rPr lang="en-US" dirty="0" smtClean="0"/>
              <a:t>I believe that the present program administered by IDWR provides an effective balance between protection of the ground-water resource of the state and flexibility for well construction in local areas.</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 -4</a:t>
            </a:r>
            <a:endParaRPr lang="en-US" dirty="0"/>
          </a:p>
        </p:txBody>
      </p:sp>
      <p:sp>
        <p:nvSpPr>
          <p:cNvPr id="3" name="Content Placeholder 2"/>
          <p:cNvSpPr>
            <a:spLocks noGrp="1"/>
          </p:cNvSpPr>
          <p:nvPr>
            <p:ph idx="1"/>
          </p:nvPr>
        </p:nvSpPr>
        <p:spPr/>
        <p:txBody>
          <a:bodyPr>
            <a:normAutofit/>
          </a:bodyPr>
          <a:lstStyle/>
          <a:p>
            <a:r>
              <a:rPr lang="en-US" dirty="0" smtClean="0"/>
              <a:t>Requiring a deeper seal on new wells is a relatively  small price to pay to protect the water resource that is the drinking water source for more than 90 percent of Idaho residents.</a:t>
            </a:r>
          </a:p>
          <a:p>
            <a:r>
              <a:rPr lang="en-US" dirty="0" smtClean="0"/>
              <a:t>The focus should be on protection of ground-water quality.  Remediating problems of ground-water contamination not only is very expensive but often is unsuccessful.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History of Minimum Well Seal Depth Requirements Within Idaho</a:t>
            </a:r>
            <a:endParaRPr lang="en-US" dirty="0"/>
          </a:p>
        </p:txBody>
      </p:sp>
      <p:sp>
        <p:nvSpPr>
          <p:cNvPr id="3" name="Content Placeholder 2"/>
          <p:cNvSpPr>
            <a:spLocks noGrp="1"/>
          </p:cNvSpPr>
          <p:nvPr>
            <p:ph idx="1"/>
          </p:nvPr>
        </p:nvSpPr>
        <p:spPr>
          <a:xfrm>
            <a:off x="304800" y="2133600"/>
            <a:ext cx="8610600" cy="4389120"/>
          </a:xfrm>
        </p:spPr>
        <p:txBody>
          <a:bodyPr>
            <a:normAutofit/>
          </a:bodyPr>
          <a:lstStyle/>
          <a:p>
            <a:r>
              <a:rPr lang="en-US" dirty="0" smtClean="0"/>
              <a:t>Standards established in 1970 included a seal to a minimum of 18 feet.</a:t>
            </a:r>
          </a:p>
          <a:p>
            <a:r>
              <a:rPr lang="en-US" dirty="0" smtClean="0"/>
              <a:t>After a study that started in 2002, IDWR increased the required depth of the surface seal to 38 feet in 2009.</a:t>
            </a:r>
          </a:p>
          <a:p>
            <a:r>
              <a:rPr lang="en-US" dirty="0" smtClean="0"/>
              <a:t>Questions were raised in the 2013 legislative session about the appropriateness of requiring all new wells outside of the Rathdrum Prairie aquifer to be constructed with a minimum seal depth of 38 feet. </a:t>
            </a:r>
          </a:p>
          <a:p>
            <a:r>
              <a:rPr lang="en-US" dirty="0" smtClean="0"/>
              <a:t>I was asked by IDWR in 2013 to do an independent study with a focus on northern Idaho.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Ground water in Idaho</a:t>
            </a:r>
            <a:endParaRPr lang="en-US" dirty="0"/>
          </a:p>
        </p:txBody>
      </p:sp>
      <p:sp>
        <p:nvSpPr>
          <p:cNvPr id="3" name="Content Placeholder 2"/>
          <p:cNvSpPr>
            <a:spLocks noGrp="1"/>
          </p:cNvSpPr>
          <p:nvPr>
            <p:ph idx="1"/>
          </p:nvPr>
        </p:nvSpPr>
        <p:spPr>
          <a:xfrm>
            <a:off x="457200" y="2011680"/>
            <a:ext cx="8229600" cy="4389120"/>
          </a:xfrm>
        </p:spPr>
        <p:txBody>
          <a:bodyPr/>
          <a:lstStyle/>
          <a:p>
            <a:r>
              <a:rPr lang="en-US" dirty="0" smtClean="0"/>
              <a:t>Major aquifers in basalt (Snake Plain in southern Idaho and Columbia River Basalt in northern Idaho).</a:t>
            </a:r>
          </a:p>
          <a:p>
            <a:r>
              <a:rPr lang="en-US" dirty="0" smtClean="0"/>
              <a:t>Major aquifers in sediments (Treasure Valley in southern Idaho and Rathdrum Prairie in northern Idaho).</a:t>
            </a:r>
          </a:p>
          <a:p>
            <a:r>
              <a:rPr lang="en-US" dirty="0" smtClean="0"/>
              <a:t>Additional aquifers in sandstone, limestone ……</a:t>
            </a:r>
          </a:p>
          <a:p>
            <a:r>
              <a:rPr lang="en-US" dirty="0" smtClean="0"/>
              <a:t>Many domestic wells developed in areas where major or minor aquifers have not been identified – well yields are small.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4800600" cy="6793905"/>
          </a:xfrm>
          <a:prstGeom prst="rect">
            <a:avLst/>
          </a:prstGeom>
          <a:noFill/>
          <a:ln w="9525">
            <a:noFill/>
            <a:miter lim="800000"/>
            <a:headEnd/>
            <a:tailEnd/>
          </a:ln>
          <a:effectLst/>
        </p:spPr>
      </p:pic>
      <p:sp>
        <p:nvSpPr>
          <p:cNvPr id="5" name="TextBox 4"/>
          <p:cNvSpPr txBox="1"/>
          <p:nvPr/>
        </p:nvSpPr>
        <p:spPr>
          <a:xfrm>
            <a:off x="3962400" y="0"/>
            <a:ext cx="5181600" cy="1446550"/>
          </a:xfrm>
          <a:prstGeom prst="rect">
            <a:avLst/>
          </a:prstGeom>
          <a:solidFill>
            <a:schemeClr val="bg1"/>
          </a:solidFill>
        </p:spPr>
        <p:txBody>
          <a:bodyPr wrap="square" rtlCol="0">
            <a:spAutoFit/>
          </a:bodyPr>
          <a:lstStyle/>
          <a:p>
            <a:r>
              <a:rPr lang="en-US" sz="4400" dirty="0" smtClean="0"/>
              <a:t>Major Aquifers in </a:t>
            </a:r>
          </a:p>
          <a:p>
            <a:r>
              <a:rPr lang="en-US" sz="4400" dirty="0" smtClean="0"/>
              <a:t>Northern Idaho</a:t>
            </a:r>
            <a:endParaRPr lang="en-US" sz="4400" dirty="0"/>
          </a:p>
        </p:txBody>
      </p:sp>
      <p:sp>
        <p:nvSpPr>
          <p:cNvPr id="6" name="TextBox 5"/>
          <p:cNvSpPr txBox="1"/>
          <p:nvPr/>
        </p:nvSpPr>
        <p:spPr>
          <a:xfrm>
            <a:off x="4267200" y="2209800"/>
            <a:ext cx="3632341" cy="369332"/>
          </a:xfrm>
          <a:prstGeom prst="rect">
            <a:avLst/>
          </a:prstGeom>
          <a:noFill/>
        </p:spPr>
        <p:txBody>
          <a:bodyPr wrap="none" rtlCol="0">
            <a:spAutoFit/>
          </a:bodyPr>
          <a:lstStyle/>
          <a:p>
            <a:r>
              <a:rPr lang="en-US" dirty="0" smtClean="0"/>
              <a:t>From Graham and Campbell (1981)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456738" cy="7056438"/>
          </a:xfrm>
          <a:prstGeom prst="rect">
            <a:avLst/>
          </a:prstGeom>
          <a:noFill/>
          <a:ln w="9525">
            <a:noFill/>
            <a:miter lim="800000"/>
            <a:headEnd/>
            <a:tailEnd/>
          </a:ln>
        </p:spPr>
      </p:pic>
      <p:sp>
        <p:nvSpPr>
          <p:cNvPr id="4" name="TextBox 3"/>
          <p:cNvSpPr txBox="1"/>
          <p:nvPr/>
        </p:nvSpPr>
        <p:spPr>
          <a:xfrm>
            <a:off x="5715000" y="0"/>
            <a:ext cx="3365152" cy="1354217"/>
          </a:xfrm>
          <a:prstGeom prst="rect">
            <a:avLst/>
          </a:prstGeom>
          <a:solidFill>
            <a:schemeClr val="bg1"/>
          </a:solidFill>
        </p:spPr>
        <p:txBody>
          <a:bodyPr wrap="none" rtlCol="0">
            <a:spAutoFit/>
          </a:bodyPr>
          <a:lstStyle/>
          <a:p>
            <a:r>
              <a:rPr lang="en-US" sz="3200" dirty="0" smtClean="0"/>
              <a:t>Major Aquifers in </a:t>
            </a:r>
          </a:p>
          <a:p>
            <a:r>
              <a:rPr lang="en-US" sz="3200" dirty="0" smtClean="0"/>
              <a:t>Southern Idaho</a:t>
            </a:r>
          </a:p>
          <a:p>
            <a:endParaRPr lang="en-US" dirty="0"/>
          </a:p>
        </p:txBody>
      </p:sp>
      <p:sp>
        <p:nvSpPr>
          <p:cNvPr id="5" name="TextBox 4"/>
          <p:cNvSpPr txBox="1"/>
          <p:nvPr/>
        </p:nvSpPr>
        <p:spPr>
          <a:xfrm>
            <a:off x="5867400" y="990600"/>
            <a:ext cx="3632341" cy="646331"/>
          </a:xfrm>
          <a:prstGeom prst="rect">
            <a:avLst/>
          </a:prstGeom>
          <a:noFill/>
        </p:spPr>
        <p:txBody>
          <a:bodyPr wrap="none" rtlCol="0">
            <a:spAutoFit/>
          </a:bodyPr>
          <a:lstStyle/>
          <a:p>
            <a:r>
              <a:rPr lang="en-US" dirty="0" smtClean="0"/>
              <a:t>From Graham and Campbell (1981)</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Well Construction\WC_Database_Queries\neace_swap_presentation\powerpoint\all_wells.tif"/>
          <p:cNvPicPr>
            <a:picLocks noChangeAspect="1" noChangeArrowheads="1"/>
          </p:cNvPicPr>
          <p:nvPr/>
        </p:nvPicPr>
        <p:blipFill>
          <a:blip r:embed="rId2" cstate="print"/>
          <a:srcRect l="22213" r="22545"/>
          <a:stretch>
            <a:fillRect/>
          </a:stretch>
        </p:blipFill>
        <p:spPr bwMode="auto">
          <a:xfrm>
            <a:off x="0" y="79803"/>
            <a:ext cx="4267200" cy="6778197"/>
          </a:xfrm>
          <a:prstGeom prst="rect">
            <a:avLst/>
          </a:prstGeom>
          <a:noFill/>
        </p:spPr>
      </p:pic>
      <p:sp>
        <p:nvSpPr>
          <p:cNvPr id="4" name="TextBox 3"/>
          <p:cNvSpPr txBox="1"/>
          <p:nvPr/>
        </p:nvSpPr>
        <p:spPr>
          <a:xfrm>
            <a:off x="2971800" y="685800"/>
            <a:ext cx="793359" cy="369332"/>
          </a:xfrm>
          <a:prstGeom prst="rect">
            <a:avLst/>
          </a:prstGeom>
          <a:noFill/>
        </p:spPr>
        <p:txBody>
          <a:bodyPr wrap="none" rtlCol="0">
            <a:spAutoFit/>
          </a:bodyPr>
          <a:lstStyle/>
          <a:p>
            <a:r>
              <a:rPr lang="en-US" dirty="0" smtClean="0"/>
              <a:t>Water</a:t>
            </a:r>
            <a:endParaRPr lang="en-US" dirty="0"/>
          </a:p>
        </p:txBody>
      </p:sp>
      <p:sp>
        <p:nvSpPr>
          <p:cNvPr id="6" name="TextBox 5"/>
          <p:cNvSpPr txBox="1"/>
          <p:nvPr/>
        </p:nvSpPr>
        <p:spPr>
          <a:xfrm>
            <a:off x="4495800" y="762000"/>
            <a:ext cx="4366260" cy="646331"/>
          </a:xfrm>
          <a:prstGeom prst="rect">
            <a:avLst/>
          </a:prstGeom>
          <a:noFill/>
        </p:spPr>
        <p:txBody>
          <a:bodyPr wrap="none" rtlCol="0">
            <a:spAutoFit/>
          </a:bodyPr>
          <a:lstStyle/>
          <a:p>
            <a:r>
              <a:rPr lang="en-US" sz="3600" dirty="0" smtClean="0"/>
              <a:t>Water Wells in Idaho</a:t>
            </a:r>
            <a:endParaRPr lang="en-US" sz="3600" dirty="0"/>
          </a:p>
        </p:txBody>
      </p:sp>
      <p:sp>
        <p:nvSpPr>
          <p:cNvPr id="7" name="TextBox 6"/>
          <p:cNvSpPr txBox="1"/>
          <p:nvPr/>
        </p:nvSpPr>
        <p:spPr>
          <a:xfrm>
            <a:off x="4495801" y="1828800"/>
            <a:ext cx="4648200" cy="4401205"/>
          </a:xfrm>
          <a:prstGeom prst="rect">
            <a:avLst/>
          </a:prstGeom>
          <a:noFill/>
        </p:spPr>
        <p:txBody>
          <a:bodyPr wrap="square" rtlCol="0">
            <a:spAutoFit/>
          </a:bodyPr>
          <a:lstStyle/>
          <a:p>
            <a:r>
              <a:rPr lang="en-US" sz="2800" dirty="0" smtClean="0"/>
              <a:t>Red  -- Public Supply Wells</a:t>
            </a:r>
          </a:p>
          <a:p>
            <a:r>
              <a:rPr lang="en-US" sz="2800" dirty="0" smtClean="0"/>
              <a:t>Green – Private wells</a:t>
            </a:r>
          </a:p>
          <a:p>
            <a:endParaRPr lang="en-US" sz="2800" dirty="0" smtClean="0"/>
          </a:p>
          <a:p>
            <a:r>
              <a:rPr lang="en-US" sz="2800" dirty="0" smtClean="0"/>
              <a:t>99% of wells are private</a:t>
            </a:r>
          </a:p>
          <a:p>
            <a:r>
              <a:rPr lang="en-US" sz="2800" dirty="0" smtClean="0"/>
              <a:t>75% of wells have 6” casing 67% of well are less than 200 feet deep</a:t>
            </a:r>
          </a:p>
          <a:p>
            <a:endParaRPr lang="en-US" sz="2800" dirty="0" smtClean="0"/>
          </a:p>
          <a:p>
            <a:r>
              <a:rPr lang="en-US" sz="2800" dirty="0" smtClean="0"/>
              <a:t>More than 166,000 well driller reports are on file</a:t>
            </a:r>
            <a:endParaRPr lang="en-US" sz="2800" dirty="0"/>
          </a:p>
        </p:txBody>
      </p:sp>
      <p:sp>
        <p:nvSpPr>
          <p:cNvPr id="8" name="TextBox 7"/>
          <p:cNvSpPr txBox="1"/>
          <p:nvPr/>
        </p:nvSpPr>
        <p:spPr>
          <a:xfrm>
            <a:off x="5410200" y="6172200"/>
            <a:ext cx="2104166" cy="369332"/>
          </a:xfrm>
          <a:prstGeom prst="rect">
            <a:avLst/>
          </a:prstGeom>
          <a:noFill/>
        </p:spPr>
        <p:txBody>
          <a:bodyPr wrap="none" rtlCol="0">
            <a:spAutoFit/>
          </a:bodyPr>
          <a:lstStyle/>
          <a:p>
            <a:r>
              <a:rPr lang="en-US" dirty="0" smtClean="0"/>
              <a:t>(from IDWR, 2013)</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18381</TotalTime>
  <Words>2990</Words>
  <Application>Microsoft Office PowerPoint</Application>
  <PresentationFormat>On-screen Show (4:3)</PresentationFormat>
  <Paragraphs>243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EVALUATION OF MINIMUM WELL SEAL DEPTH IN IDAHO</vt:lpstr>
      <vt:lpstr>Why worry about a surface seal in a well?</vt:lpstr>
      <vt:lpstr>Does the seal requirement prevent ground-water contamination?</vt:lpstr>
      <vt:lpstr>What are the alternative approaches for well seal requirements?</vt:lpstr>
      <vt:lpstr>History of Minimum Well Seal Depth Requirements Within Idaho</vt:lpstr>
      <vt:lpstr>Ground water in Idaho</vt:lpstr>
      <vt:lpstr>Slide 7</vt:lpstr>
      <vt:lpstr>Slide 8</vt:lpstr>
      <vt:lpstr>Slide 9</vt:lpstr>
      <vt:lpstr>Slide 10</vt:lpstr>
      <vt:lpstr>Wells near Coeur d’Alene</vt:lpstr>
      <vt:lpstr>Slide 12</vt:lpstr>
      <vt:lpstr>How widespread are the near surface sources of contamination?</vt:lpstr>
      <vt:lpstr>Slide 14</vt:lpstr>
      <vt:lpstr>Slide 15</vt:lpstr>
      <vt:lpstr>Slide 16</vt:lpstr>
      <vt:lpstr>Common ground water factors </vt:lpstr>
      <vt:lpstr>Common ground water factors</vt:lpstr>
      <vt:lpstr>Common ground water factors</vt:lpstr>
      <vt:lpstr>Common ground water factors</vt:lpstr>
      <vt:lpstr>Nitrate Areas of Concern</vt:lpstr>
      <vt:lpstr>Slide 22</vt:lpstr>
      <vt:lpstr>Ground-Water Characteristics of the Camas Prairie in Northern Idaho</vt:lpstr>
      <vt:lpstr>Slide 24</vt:lpstr>
      <vt:lpstr>How can nitrate get into basalt aquifers that are located hundreds of feet below land surface?</vt:lpstr>
      <vt:lpstr>How Extensive is the Nitrate Problem?</vt:lpstr>
      <vt:lpstr>IDWR Well Seal Study - 1</vt:lpstr>
      <vt:lpstr>IDWR Study - 2</vt:lpstr>
      <vt:lpstr>IDWR Study - 3</vt:lpstr>
      <vt:lpstr>Ralston study -1</vt:lpstr>
      <vt:lpstr>Ralston study -2</vt:lpstr>
      <vt:lpstr>Ralston study -3</vt:lpstr>
      <vt:lpstr>Ralston study -4</vt:lpstr>
      <vt:lpstr>Ralston study -5</vt:lpstr>
      <vt:lpstr>Slide 35</vt:lpstr>
      <vt:lpstr>Ralston study -6</vt:lpstr>
      <vt:lpstr>Cost Analysis - 1</vt:lpstr>
      <vt:lpstr>Cost Analysis - 2</vt:lpstr>
      <vt:lpstr>Cost Analysis - 3</vt:lpstr>
      <vt:lpstr>Cost Analysis - 4</vt:lpstr>
      <vt:lpstr>Cost Analysis - 5</vt:lpstr>
      <vt:lpstr>Cost Analysis - 6</vt:lpstr>
      <vt:lpstr>Cost Analysis - 7</vt:lpstr>
      <vt:lpstr>Waivers: an Alternative for Individual Circumstances </vt:lpstr>
      <vt:lpstr>Summary and Conclusions -1</vt:lpstr>
      <vt:lpstr>Summary and Conclusions -2</vt:lpstr>
      <vt:lpstr>Summary and Conclusions -3</vt:lpstr>
      <vt:lpstr>Summary and Conclusions -4</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Surface Seals and Ground-Water Protection</dc:title>
  <dc:creator>Dale Ralston</dc:creator>
  <cp:lastModifiedBy>tneace</cp:lastModifiedBy>
  <cp:revision>49</cp:revision>
  <dcterms:created xsi:type="dcterms:W3CDTF">2013-10-16T22:30:12Z</dcterms:created>
  <dcterms:modified xsi:type="dcterms:W3CDTF">2014-01-02T21:38:15Z</dcterms:modified>
</cp:coreProperties>
</file>