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489" r:id="rId3"/>
    <p:sldId id="726" r:id="rId4"/>
    <p:sldId id="725" r:id="rId5"/>
    <p:sldId id="716" r:id="rId6"/>
    <p:sldId id="718" r:id="rId7"/>
    <p:sldId id="261" r:id="rId8"/>
    <p:sldId id="723" r:id="rId9"/>
    <p:sldId id="724" r:id="rId10"/>
    <p:sldId id="258" r:id="rId11"/>
    <p:sldId id="711" r:id="rId12"/>
    <p:sldId id="263" r:id="rId13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E23D0E-A2DA-3DA1-3230-3FD84A8249E7}" name="Geisler, Ethan" initials="ETG" userId="Geisler, Etha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D30"/>
    <a:srgbClr val="7F7F7F"/>
    <a:srgbClr val="905C8B"/>
    <a:srgbClr val="002F63"/>
    <a:srgbClr val="000E31"/>
    <a:srgbClr val="0000FF"/>
    <a:srgbClr val="004873"/>
    <a:srgbClr val="011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0" autoAdjust="0"/>
    <p:restoredTop sz="67433" autoAdjust="0"/>
  </p:normalViewPr>
  <p:slideViewPr>
    <p:cSldViewPr snapToGrid="0">
      <p:cViewPr varScale="1">
        <p:scale>
          <a:sx n="108" d="100"/>
          <a:sy n="108" d="100"/>
        </p:scale>
        <p:origin x="196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EEE0C1F-7754-4CCB-A09A-90440FF2E79B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CD1965F-DD89-4316-BDDA-7322271A42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826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EFDC51D-D0C3-4DD7-BFEF-F47E8B385637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5C88AEB-C5B9-4550-9785-BE95C46851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990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88AEB-C5B9-4550-9785-BE95C468511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644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Southside was following median, however since June has had flows towards the lower end of the historical range.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88AEB-C5B9-4550-9785-BE95C468511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265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Consistently below the median, but higher flows than last year.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88AEB-C5B9-4550-9785-BE95C468511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45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 FOLKS WHAT EACH LINE IS </a:t>
            </a:r>
          </a:p>
          <a:p>
            <a:endParaRPr lang="en-US" dirty="0"/>
          </a:p>
          <a:p>
            <a:r>
              <a:rPr lang="en-US" dirty="0"/>
              <a:t>Key Points:</a:t>
            </a:r>
          </a:p>
          <a:p>
            <a:pPr marL="228600" indent="-228600">
              <a:buAutoNum type="arabicPeriod"/>
            </a:pPr>
            <a:r>
              <a:rPr lang="en-US" dirty="0"/>
              <a:t>From January to mid March the AADF is below the Snake near Murphy Median of record.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88AEB-C5B9-4550-9785-BE95C468511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94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39AAD-F73B-2AE4-49AC-4C2BD3960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686CE5-AEF9-C01C-F07E-C8B462243D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4BAA3F-D83D-441F-D40D-5562BC2A5A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 FOLKS WHAT EACH LINE IS </a:t>
            </a:r>
          </a:p>
          <a:p>
            <a:endParaRPr lang="en-US" dirty="0"/>
          </a:p>
          <a:p>
            <a:r>
              <a:rPr lang="en-US" dirty="0"/>
              <a:t>Key Points:</a:t>
            </a:r>
          </a:p>
          <a:p>
            <a:pPr marL="228600" indent="-228600">
              <a:buAutoNum type="arabicPeriod"/>
            </a:pPr>
            <a:r>
              <a:rPr lang="en-US" dirty="0"/>
              <a:t>From January to mid March the AADF is below the Snake near Murphy Median of record.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AAC2AA-F53A-1D75-6EE6-F92B93F96A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88AEB-C5B9-4550-9785-BE95C468511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536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63F02-A682-C4DB-6E7E-215770C20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EAF43E-C0D7-D7DE-A1B4-6E9F5D3244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C0C830-7704-153E-2663-1E579976C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 FOLKS WHAT EACH LINE IS </a:t>
            </a:r>
          </a:p>
          <a:p>
            <a:endParaRPr lang="en-US" dirty="0"/>
          </a:p>
          <a:p>
            <a:r>
              <a:rPr lang="en-US" dirty="0"/>
              <a:t>Key Points:</a:t>
            </a:r>
          </a:p>
          <a:p>
            <a:pPr marL="228600" indent="-228600">
              <a:buAutoNum type="arabicPeriod"/>
            </a:pPr>
            <a:r>
              <a:rPr lang="en-US" dirty="0"/>
              <a:t>From January to mid March the AADF is below the Snake near Murphy Median of record.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882F3-FE79-F1C9-F99B-74A658BAAF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88AEB-C5B9-4550-9785-BE95C468511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40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Points:</a:t>
            </a:r>
          </a:p>
          <a:p>
            <a:r>
              <a:rPr lang="en-US" dirty="0"/>
              <a:t>1. In between the median and minimum of record for AADF -3 day average excluding </a:t>
            </a:r>
            <a:r>
              <a:rPr lang="en-US" dirty="0" err="1"/>
              <a:t>milner</a:t>
            </a:r>
            <a:r>
              <a:rPr lang="en-US" dirty="0"/>
              <a:t> flows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88AEB-C5B9-4550-9785-BE95C468511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5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Points: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88AEB-C5B9-4550-9785-BE95C468511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815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these return flow plots, the thick black line is 2024, the thin grey line is 2023, and the shaded area is this historical range.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88AEB-C5B9-4550-9785-BE95C468511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119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669A9-C0EC-06A5-AF50-BF037F9DA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9372A9-0297-16A2-F5F1-F8BAE4781D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5DE0D9-3451-BBB2-39A0-029A9CBECB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these return flow plots, the thick black line is 2024, the thin grey line is 2023, and the shaded area is this historical range.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C8E13-CCE9-F243-56DE-EFF3259DA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88AEB-C5B9-4550-9785-BE95C468511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5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3319E-50D8-6BCF-2FF5-5A4A22130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09AE81-8237-F0DE-1F77-C13ED77B10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52AFB6-835E-EAA8-6531-E11B2D2F71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these return flow plots, the thick black line is 2024, the thin grey line is 2023, and the shaded area is this historical range.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5AEE6-9BDE-854C-F38F-C678497CCD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88AEB-C5B9-4550-9785-BE95C468511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917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7817-E0E2-4426-8153-ED401FD7A05A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17D4-DAEA-410D-8FC4-EC82B00B6B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371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7817-E0E2-4426-8153-ED401FD7A05A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17D4-DAEA-410D-8FC4-EC82B00B6B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99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7817-E0E2-4426-8153-ED401FD7A05A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17D4-DAEA-410D-8FC4-EC82B00B6B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150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7817-E0E2-4426-8153-ED401FD7A05A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17D4-DAEA-410D-8FC4-EC82B00B6B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7817-E0E2-4426-8153-ED401FD7A05A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17D4-DAEA-410D-8FC4-EC82B00B6B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7817-E0E2-4426-8153-ED401FD7A05A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17D4-DAEA-410D-8FC4-EC82B00B6B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788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7817-E0E2-4426-8153-ED401FD7A05A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17D4-DAEA-410D-8FC4-EC82B00B6B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215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7817-E0E2-4426-8153-ED401FD7A05A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17D4-DAEA-410D-8FC4-EC82B00B6B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974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7817-E0E2-4426-8153-ED401FD7A05A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17D4-DAEA-410D-8FC4-EC82B00B6B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75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7817-E0E2-4426-8153-ED401FD7A05A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17D4-DAEA-410D-8FC4-EC82B00B6B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368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7817-E0E2-4426-8153-ED401FD7A05A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17D4-DAEA-410D-8FC4-EC82B00B6B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03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97817-E0E2-4426-8153-ED401FD7A05A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117D4-DAEA-410D-8FC4-EC82B00B6B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7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3F7FB80-EA1D-4CED-8C69-BFC8E2D1494D}"/>
              </a:ext>
            </a:extLst>
          </p:cNvPr>
          <p:cNvGrpSpPr/>
          <p:nvPr/>
        </p:nvGrpSpPr>
        <p:grpSpPr>
          <a:xfrm>
            <a:off x="-2" y="-3831"/>
            <a:ext cx="12192002" cy="6862693"/>
            <a:chOff x="-2" y="-3831"/>
            <a:chExt cx="12192002" cy="6862693"/>
          </a:xfrm>
        </p:grpSpPr>
        <p:grpSp>
          <p:nvGrpSpPr>
            <p:cNvPr id="8" name="Group 7"/>
            <p:cNvGrpSpPr/>
            <p:nvPr/>
          </p:nvGrpSpPr>
          <p:grpSpPr>
            <a:xfrm>
              <a:off x="-2" y="-3831"/>
              <a:ext cx="12192001" cy="902289"/>
              <a:chOff x="-12032" y="4636"/>
              <a:chExt cx="12200021" cy="90228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4"/>
              <a:srcRect t="1814"/>
              <a:stretch/>
            </p:blipFill>
            <p:spPr>
              <a:xfrm>
                <a:off x="-12032" y="4636"/>
                <a:ext cx="9938084" cy="902289"/>
              </a:xfrm>
              <a:prstGeom prst="rect">
                <a:avLst/>
              </a:prstGeom>
              <a:effectLst/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/>
              <a:srcRect l="99365" t="1814" r="205"/>
              <a:stretch/>
            </p:blipFill>
            <p:spPr>
              <a:xfrm>
                <a:off x="9812209" y="4636"/>
                <a:ext cx="2375780" cy="902289"/>
              </a:xfrm>
              <a:prstGeom prst="rect">
                <a:avLst/>
              </a:prstGeom>
              <a:effectLst/>
            </p:spPr>
          </p:pic>
        </p:grpSp>
        <p:pic>
          <p:nvPicPr>
            <p:cNvPr id="9" name="Picture 4" descr="sub_page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147"/>
            <a:stretch/>
          </p:blipFill>
          <p:spPr bwMode="auto">
            <a:xfrm>
              <a:off x="-1" y="6663193"/>
              <a:ext cx="12192001" cy="195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 descr="Logo&#10;&#10;Description automatically generated">
              <a:extLst>
                <a:ext uri="{FF2B5EF4-FFF2-40B4-BE49-F238E27FC236}">
                  <a16:creationId xmlns:a16="http://schemas.microsoft.com/office/drawing/2014/main" id="{A9CEC2C9-7FD3-417F-AE8F-5A364A2CF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4890" y="45108"/>
              <a:ext cx="1023256" cy="804409"/>
            </a:xfrm>
            <a:prstGeom prst="rect">
              <a:avLst/>
            </a:prstGeom>
          </p:spPr>
        </p:pic>
      </p:grpSp>
      <p:sp>
        <p:nvSpPr>
          <p:cNvPr id="11" name="Text Box 6">
            <a:extLst>
              <a:ext uri="{FF2B5EF4-FFF2-40B4-BE49-F238E27FC236}">
                <a16:creationId xmlns:a16="http://schemas.microsoft.com/office/drawing/2014/main" id="{9A732425-C38B-4CF4-9401-E9AE49373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101" y="1136248"/>
            <a:ext cx="7696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 dirty="0">
                <a:solidFill>
                  <a:srgbClr val="002F63"/>
                </a:solidFill>
              </a:rPr>
              <a:t>Swan Falls AADF Update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D30"/>
                </a:solidFill>
              </a:rPr>
              <a:t>Presented by Ethan Geisler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D30"/>
                </a:solidFill>
              </a:rPr>
              <a:t>February 11</a:t>
            </a:r>
            <a:r>
              <a:rPr lang="en-US" sz="2000" baseline="30000" dirty="0">
                <a:solidFill>
                  <a:srgbClr val="000D30"/>
                </a:solidFill>
              </a:rPr>
              <a:t>th</a:t>
            </a:r>
            <a:r>
              <a:rPr lang="en-US" sz="2000" dirty="0">
                <a:solidFill>
                  <a:srgbClr val="000D30"/>
                </a:solidFill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941211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1451BE-A416-9D10-6BD4-A1608D67A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6029"/>
            <a:ext cx="12192000" cy="62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11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1751CF-F49A-5260-E8E7-FAE322C9A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06029"/>
            <a:ext cx="12192000" cy="62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07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9C28DA-008F-6561-42EA-49AF2491B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41539"/>
            <a:ext cx="12192000" cy="62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45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F26C7E-2D2F-0B1F-C4D5-B15F8172B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73"/>
            <a:ext cx="12192000" cy="68244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649B68-6307-8779-84EE-94A86F63FC65}"/>
              </a:ext>
            </a:extLst>
          </p:cNvPr>
          <p:cNvSpPr/>
          <p:nvPr/>
        </p:nvSpPr>
        <p:spPr>
          <a:xfrm>
            <a:off x="3362381" y="417250"/>
            <a:ext cx="2649797" cy="5701303"/>
          </a:xfrm>
          <a:prstGeom prst="rect">
            <a:avLst/>
          </a:prstGeom>
          <a:solidFill>
            <a:srgbClr val="7F7F7F">
              <a:alpha val="14902"/>
            </a:srgbClr>
          </a:solidFill>
          <a:ln>
            <a:solidFill>
              <a:schemeClr val="tx1">
                <a:lumMod val="95000"/>
                <a:lumOff val="5000"/>
                <a:alpha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Flood Operations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08940D-0AE2-81A6-79E0-0573C5D95A6A}"/>
              </a:ext>
            </a:extLst>
          </p:cNvPr>
          <p:cNvSpPr/>
          <p:nvPr/>
        </p:nvSpPr>
        <p:spPr>
          <a:xfrm>
            <a:off x="6267634" y="5116690"/>
            <a:ext cx="859901" cy="1001862"/>
          </a:xfrm>
          <a:prstGeom prst="rect">
            <a:avLst/>
          </a:prstGeom>
          <a:solidFill>
            <a:srgbClr val="7F7F7F">
              <a:alpha val="14902"/>
            </a:srgbClr>
          </a:solidFill>
          <a:ln>
            <a:solidFill>
              <a:schemeClr val="tx1">
                <a:lumMod val="95000"/>
                <a:lumOff val="5000"/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USBR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Flow Aug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89363E-CBDA-BA89-5F4D-DAB2A5B2B910}"/>
              </a:ext>
            </a:extLst>
          </p:cNvPr>
          <p:cNvSpPr/>
          <p:nvPr/>
        </p:nvSpPr>
        <p:spPr>
          <a:xfrm>
            <a:off x="7120648" y="5113538"/>
            <a:ext cx="558536" cy="1001862"/>
          </a:xfrm>
          <a:prstGeom prst="rect">
            <a:avLst/>
          </a:prstGeom>
          <a:solidFill>
            <a:srgbClr val="7F7F7F">
              <a:alpha val="14902"/>
            </a:srgbClr>
          </a:solidFill>
          <a:ln>
            <a:solidFill>
              <a:schemeClr val="tx1">
                <a:lumMod val="95000"/>
                <a:lumOff val="5000"/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IPC  Storage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8516FA-2F51-8EB2-525E-AB88A23B3BBD}"/>
              </a:ext>
            </a:extLst>
          </p:cNvPr>
          <p:cNvSpPr txBox="1"/>
          <p:nvPr/>
        </p:nvSpPr>
        <p:spPr>
          <a:xfrm>
            <a:off x="3434549" y="66720"/>
            <a:ext cx="70244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73084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5A88D8-0F56-DF56-B111-5E5F855F6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1E8B86-218D-A785-9D6C-616B3F62E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73"/>
            <a:ext cx="12192000" cy="68244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74BB55-32D2-E622-9F64-8B9B165192CA}"/>
              </a:ext>
            </a:extLst>
          </p:cNvPr>
          <p:cNvSpPr txBox="1"/>
          <p:nvPr/>
        </p:nvSpPr>
        <p:spPr>
          <a:xfrm>
            <a:off x="1028700" y="483972"/>
            <a:ext cx="305181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AADF Without Milner Flow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E988CD-DDE6-7A76-C9DF-E56B20B94281}"/>
              </a:ext>
            </a:extLst>
          </p:cNvPr>
          <p:cNvSpPr/>
          <p:nvPr/>
        </p:nvSpPr>
        <p:spPr>
          <a:xfrm>
            <a:off x="3362381" y="417250"/>
            <a:ext cx="2649797" cy="5701303"/>
          </a:xfrm>
          <a:prstGeom prst="rect">
            <a:avLst/>
          </a:prstGeom>
          <a:solidFill>
            <a:srgbClr val="7F7F7F">
              <a:alpha val="14902"/>
            </a:srgbClr>
          </a:solidFill>
          <a:ln>
            <a:solidFill>
              <a:schemeClr val="tx1">
                <a:lumMod val="95000"/>
                <a:lumOff val="5000"/>
                <a:alpha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Flood Operations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345ED5-D838-7773-189C-55A7C42CEE45}"/>
              </a:ext>
            </a:extLst>
          </p:cNvPr>
          <p:cNvSpPr/>
          <p:nvPr/>
        </p:nvSpPr>
        <p:spPr>
          <a:xfrm>
            <a:off x="6267634" y="5116690"/>
            <a:ext cx="859901" cy="1001862"/>
          </a:xfrm>
          <a:prstGeom prst="rect">
            <a:avLst/>
          </a:prstGeom>
          <a:solidFill>
            <a:srgbClr val="7F7F7F">
              <a:alpha val="14902"/>
            </a:srgbClr>
          </a:solidFill>
          <a:ln>
            <a:solidFill>
              <a:schemeClr val="tx1">
                <a:lumMod val="95000"/>
                <a:lumOff val="5000"/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USBR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Flow Aug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4578B8-1DE7-0299-1CBF-491295B64AFA}"/>
              </a:ext>
            </a:extLst>
          </p:cNvPr>
          <p:cNvSpPr/>
          <p:nvPr/>
        </p:nvSpPr>
        <p:spPr>
          <a:xfrm>
            <a:off x="7120648" y="5113538"/>
            <a:ext cx="558536" cy="1001862"/>
          </a:xfrm>
          <a:prstGeom prst="rect">
            <a:avLst/>
          </a:prstGeom>
          <a:solidFill>
            <a:srgbClr val="7F7F7F">
              <a:alpha val="14902"/>
            </a:srgbClr>
          </a:solidFill>
          <a:ln>
            <a:solidFill>
              <a:schemeClr val="tx1">
                <a:lumMod val="95000"/>
                <a:lumOff val="5000"/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IPC  Storage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5E8E28-EF65-3DEC-1DA4-C1DBD3A696B0}"/>
              </a:ext>
            </a:extLst>
          </p:cNvPr>
          <p:cNvSpPr txBox="1"/>
          <p:nvPr/>
        </p:nvSpPr>
        <p:spPr>
          <a:xfrm>
            <a:off x="3434549" y="66720"/>
            <a:ext cx="70244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21790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B186B7-30E8-5F6F-67CD-F4AF0D857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725C2D-D3BC-5D2F-8B61-0209A9F79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73"/>
            <a:ext cx="12192000" cy="68244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4452A0-4E6E-7DA7-4BDE-7EA7E8E7230C}"/>
              </a:ext>
            </a:extLst>
          </p:cNvPr>
          <p:cNvSpPr txBox="1"/>
          <p:nvPr/>
        </p:nvSpPr>
        <p:spPr>
          <a:xfrm>
            <a:off x="3478939" y="66720"/>
            <a:ext cx="70244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217354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A30F2C-43DA-08BE-B34E-7CBFF1601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73"/>
            <a:ext cx="12192000" cy="68244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CB7C4B-E0BB-0906-84DB-4612AB140B2A}"/>
              </a:ext>
            </a:extLst>
          </p:cNvPr>
          <p:cNvSpPr txBox="1"/>
          <p:nvPr/>
        </p:nvSpPr>
        <p:spPr>
          <a:xfrm>
            <a:off x="1028700" y="483972"/>
            <a:ext cx="305181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AADF Without Milner Flow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8BA304-4E22-2DE4-4F7F-FD5E52B3CB64}"/>
              </a:ext>
            </a:extLst>
          </p:cNvPr>
          <p:cNvSpPr txBox="1"/>
          <p:nvPr/>
        </p:nvSpPr>
        <p:spPr>
          <a:xfrm>
            <a:off x="3478939" y="66720"/>
            <a:ext cx="70244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664632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8CA998-B09B-8325-59FA-4B1C52992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" y="0"/>
            <a:ext cx="12180043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7648672-AA61-7B19-7847-08A97B5A0B2D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8309499" y="4199138"/>
            <a:ext cx="483164" cy="752685"/>
          </a:xfrm>
          <a:prstGeom prst="straightConnector1">
            <a:avLst/>
          </a:prstGeom>
          <a:ln w="28575">
            <a:solidFill>
              <a:srgbClr val="000D3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102F03D-D81E-408C-1E08-77E80E9E5E80}"/>
              </a:ext>
            </a:extLst>
          </p:cNvPr>
          <p:cNvSpPr txBox="1"/>
          <p:nvPr/>
        </p:nvSpPr>
        <p:spPr>
          <a:xfrm>
            <a:off x="7457967" y="4951823"/>
            <a:ext cx="2669392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Percentile Forecast = </a:t>
            </a:r>
            <a:br>
              <a:rPr lang="en-US" dirty="0"/>
            </a:br>
            <a:r>
              <a:rPr lang="en-US" dirty="0"/>
              <a:t>4,059 cfs (July 3</a:t>
            </a:r>
            <a:r>
              <a:rPr lang="en-US" baseline="30000" dirty="0"/>
              <a:t>rd</a:t>
            </a:r>
            <a:r>
              <a:rPr lang="en-US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91289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13B618-E0FC-9D52-76EC-BF1CD10FB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9402"/>
            <a:ext cx="12192000" cy="62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18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5F08E7-5E9A-E8F2-7631-3090E5671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68C64B-35B0-CF83-02AD-37CD5F37E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9395"/>
            <a:ext cx="12192000" cy="62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05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981D57-E305-C799-17A2-C1E049E49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30BC80-08C7-2EE9-BE80-5EEA3E357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0519"/>
            <a:ext cx="12192000" cy="62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87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7368</TotalTime>
  <Words>284</Words>
  <Application>Microsoft Office PowerPoint</Application>
  <PresentationFormat>Widescreen</PresentationFormat>
  <Paragraphs>47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Idaho Dept. of Water Resources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Steimke, Amy</dc:creator>
  <cp:lastModifiedBy>Geisler, Ethan</cp:lastModifiedBy>
  <cp:revision>278</cp:revision>
  <cp:lastPrinted>2023-02-27T22:14:32Z</cp:lastPrinted>
  <dcterms:created xsi:type="dcterms:W3CDTF">2020-01-31T21:51:20Z</dcterms:created>
  <dcterms:modified xsi:type="dcterms:W3CDTF">2025-02-13T20:28:42Z</dcterms:modified>
</cp:coreProperties>
</file>