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489" r:id="rId3"/>
    <p:sldId id="715" r:id="rId4"/>
    <p:sldId id="262" r:id="rId5"/>
    <p:sldId id="716" r:id="rId6"/>
    <p:sldId id="718" r:id="rId7"/>
    <p:sldId id="261" r:id="rId8"/>
    <p:sldId id="258" r:id="rId9"/>
    <p:sldId id="260" r:id="rId10"/>
    <p:sldId id="264" r:id="rId11"/>
    <p:sldId id="712" r:id="rId12"/>
    <p:sldId id="711" r:id="rId13"/>
    <p:sldId id="259" r:id="rId14"/>
    <p:sldId id="263" r:id="rId15"/>
    <p:sldId id="713" r:id="rId16"/>
    <p:sldId id="710" r:id="rId17"/>
    <p:sldId id="717" r:id="rId18"/>
    <p:sldId id="719" r:id="rId19"/>
  </p:sldIdLst>
  <p:sldSz cx="12192000" cy="6858000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D30"/>
    <a:srgbClr val="FFFFFF"/>
    <a:srgbClr val="905C8B"/>
    <a:srgbClr val="002F63"/>
    <a:srgbClr val="000E31"/>
    <a:srgbClr val="0000FF"/>
    <a:srgbClr val="004873"/>
    <a:srgbClr val="0111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0" autoAdjust="0"/>
    <p:restoredTop sz="88804" autoAdjust="0"/>
  </p:normalViewPr>
  <p:slideViewPr>
    <p:cSldViewPr snapToGrid="0">
      <p:cViewPr varScale="1">
        <p:scale>
          <a:sx n="100" d="100"/>
          <a:sy n="100" d="100"/>
        </p:scale>
        <p:origin x="708" y="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6EEE0C1F-7754-4CCB-A09A-90440FF2E79B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CD1965F-DD89-4316-BDDA-7322271A42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8269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768" y="0"/>
            <a:ext cx="3011699" cy="463408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EFDC51D-D0C3-4DD7-BFEF-F47E8B385637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3550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008" y="4444861"/>
            <a:ext cx="5560060" cy="3636705"/>
          </a:xfrm>
          <a:prstGeom prst="rect">
            <a:avLst/>
          </a:prstGeom>
        </p:spPr>
        <p:txBody>
          <a:bodyPr vert="horz" lIns="92492" tIns="46246" rIns="92492" bIns="4624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768" y="8772669"/>
            <a:ext cx="3011699" cy="463407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F5C88AEB-C5B9-4550-9785-BE95C468511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3990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C88AEB-C5B9-4550-9785-BE95C4685118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644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Southside was following median, however since June has had flows towards the lower end of the historical range.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88AEB-C5B9-4550-9785-BE95C468511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265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Mostly near normal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88AEB-C5B9-4550-9785-BE95C468511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6655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Consistently below the median, but higher flows than last year.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88AEB-C5B9-4550-9785-BE95C4685118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2452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88AEB-C5B9-4550-9785-BE95C4685118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0599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Points:</a:t>
            </a:r>
          </a:p>
          <a:p>
            <a:pPr marL="228600" indent="-228600">
              <a:buAutoNum type="arabicPeriod"/>
            </a:pPr>
            <a:r>
              <a:rPr lang="en-US" dirty="0"/>
              <a:t>Expect slightly warmer and drier conditions for the rest of the summer. </a:t>
            </a:r>
          </a:p>
          <a:p>
            <a:pPr marL="685800" lvl="1" indent="-228600">
              <a:buAutoNum type="arabicPeriod"/>
            </a:pPr>
            <a:r>
              <a:rPr lang="en-US" dirty="0"/>
              <a:t>Orange – reds = likely warmer</a:t>
            </a:r>
          </a:p>
          <a:p>
            <a:pPr marL="685800" lvl="1" indent="-228600">
              <a:buAutoNum type="arabicPeriod"/>
            </a:pPr>
            <a:r>
              <a:rPr lang="en-US" dirty="0"/>
              <a:t>Tans = likely drier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88AEB-C5B9-4550-9785-BE95C4685118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47897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88AEB-C5B9-4550-9785-BE95C468511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8045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88AEB-C5B9-4550-9785-BE95C468511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915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Points:</a:t>
            </a:r>
          </a:p>
          <a:p>
            <a:pPr marL="228600" indent="-228600">
              <a:buAutoNum type="arabicPeriod"/>
            </a:pPr>
            <a:r>
              <a:rPr lang="en-US" dirty="0"/>
              <a:t>From January to mid March the AADF is below the Snake near Murphy Median of record.</a:t>
            </a:r>
          </a:p>
          <a:p>
            <a:pPr marL="228600" indent="-228600">
              <a:buAutoNum type="arabicPeriod"/>
            </a:pPr>
            <a:r>
              <a:rPr lang="en-US" dirty="0"/>
              <a:t>Late March we see steep increase in flow, which is enhanced by Milner flood control.</a:t>
            </a:r>
          </a:p>
          <a:p>
            <a:pPr marL="228600" indent="-228600">
              <a:buAutoNum type="arabicPeriod"/>
            </a:pPr>
            <a:r>
              <a:rPr lang="en-US" dirty="0"/>
              <a:t>This year there was a lot of flood operations, in part due to high carryover from last year and a moderate snowpack this year.</a:t>
            </a:r>
          </a:p>
          <a:p>
            <a:pPr marL="228600" indent="-228600">
              <a:buAutoNum type="arabicPeriod"/>
            </a:pPr>
            <a:r>
              <a:rPr lang="en-US" dirty="0"/>
              <a:t>Milner did have a bit of “Off and On” in the last month.</a:t>
            </a:r>
          </a:p>
          <a:p>
            <a:pPr marL="228600" indent="-228600">
              <a:buAutoNum type="arabicPeriod"/>
            </a:pPr>
            <a:r>
              <a:rPr lang="en-US" dirty="0"/>
              <a:t>Currently flows are right between the median and the minimum of the Murphy gauge record. 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88AEB-C5B9-4550-9785-BE95C468511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7947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Points:</a:t>
            </a:r>
          </a:p>
          <a:p>
            <a:pPr marL="228600" indent="-228600">
              <a:buAutoNum type="arabicPeriod"/>
            </a:pPr>
            <a:r>
              <a:rPr lang="en-US" dirty="0"/>
              <a:t>In the near future we should expect flow to jump back up due to the USBR releasing water for flow augmentation.</a:t>
            </a:r>
          </a:p>
          <a:p>
            <a:pPr marL="685800" lvl="1" indent="-228600">
              <a:buAutoNum type="arabicPeriod"/>
            </a:pPr>
            <a:r>
              <a:rPr lang="en-US" dirty="0"/>
              <a:t>Ethan talked with Chris and this is expected to go through most of July</a:t>
            </a:r>
          </a:p>
          <a:p>
            <a:pPr marL="228600" indent="-228600">
              <a:buAutoNum type="arabicPeriod"/>
            </a:pPr>
            <a:r>
              <a:rPr lang="en-US" dirty="0"/>
              <a:t>After flow </a:t>
            </a:r>
            <a:r>
              <a:rPr lang="en-US" dirty="0" err="1"/>
              <a:t>aug</a:t>
            </a:r>
            <a:r>
              <a:rPr lang="en-US" dirty="0"/>
              <a:t>, we suspect IPC will release their storage.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88AEB-C5B9-4550-9785-BE95C468511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6736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AADF with the historic AADF from 2014-2023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88AEB-C5B9-4550-9785-BE95C468511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9026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Points:</a:t>
            </a:r>
          </a:p>
          <a:p>
            <a:pPr marL="228600" indent="-228600">
              <a:buAutoNum type="arabicPeriod"/>
            </a:pPr>
            <a:r>
              <a:rPr lang="en-US" dirty="0"/>
              <a:t>Notably, flows this year with Milner releases removed have followed or exceeded the median. </a:t>
            </a:r>
          </a:p>
          <a:p>
            <a:pPr marL="228600" indent="-228600">
              <a:buAutoNum type="arabicPeriod"/>
            </a:pPr>
            <a:r>
              <a:rPr lang="en-US" dirty="0"/>
              <a:t>Currently we sit right at the median.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88AEB-C5B9-4550-9785-BE95C4685118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253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Key Points:</a:t>
            </a:r>
          </a:p>
          <a:p>
            <a:pPr marL="228600" indent="-228600">
              <a:buAutoNum type="arabicPeriod"/>
            </a:pPr>
            <a:r>
              <a:rPr lang="en-US" dirty="0"/>
              <a:t>Currently the flow is at the bottom end of the forecast.</a:t>
            </a:r>
          </a:p>
          <a:p>
            <a:pPr marL="228600" indent="-228600">
              <a:buAutoNum type="arabicPeriod"/>
            </a:pPr>
            <a:r>
              <a:rPr lang="en-US" dirty="0"/>
              <a:t>This in part could be due to earlier release of the water in April</a:t>
            </a:r>
          </a:p>
          <a:p>
            <a:pPr marL="228600" indent="-228600">
              <a:buAutoNum type="arabicPeriod"/>
            </a:pPr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June 26 Forecast AADF = 5632 CFS (wo </a:t>
            </a:r>
            <a:r>
              <a:rPr lang="en-US" dirty="0" err="1"/>
              <a:t>milner</a:t>
            </a:r>
            <a:r>
              <a:rPr lang="en-US" dirty="0"/>
              <a:t>)</a:t>
            </a:r>
          </a:p>
          <a:p>
            <a:pPr marL="228600" indent="-228600">
              <a:buAutoNum type="arabicPeriod"/>
            </a:pPr>
            <a:r>
              <a:rPr lang="en-US" dirty="0"/>
              <a:t>June 26 Actual = 4805 CFS (wo </a:t>
            </a:r>
            <a:r>
              <a:rPr lang="en-US" dirty="0" err="1"/>
              <a:t>milner</a:t>
            </a:r>
            <a:r>
              <a:rPr lang="en-US" dirty="0"/>
              <a:t>)</a:t>
            </a:r>
          </a:p>
          <a:p>
            <a:pPr marL="228600" indent="-228600">
              <a:buAutoNum type="arabicPeriod"/>
            </a:pPr>
            <a:r>
              <a:rPr lang="en-US" b="1" dirty="0"/>
              <a:t>AADF Difference = 827 CFS</a:t>
            </a:r>
          </a:p>
          <a:p>
            <a:pPr marL="228600" indent="-228600">
              <a:buAutoNum type="arabicPeriod"/>
            </a:pPr>
            <a:r>
              <a:rPr lang="en-US" dirty="0"/>
              <a:t>June 26 Bruneau SWSI forecast – actual = 1006.5 – 395 CFS = </a:t>
            </a:r>
          </a:p>
          <a:p>
            <a:pPr marL="228600" indent="-228600">
              <a:buAutoNum type="arabicPeriod"/>
            </a:pPr>
            <a:r>
              <a:rPr lang="en-US" b="1" dirty="0"/>
              <a:t>Bruneau Difference = 611.5 CFS</a:t>
            </a:r>
          </a:p>
          <a:p>
            <a:pPr marL="228600" indent="-228600">
              <a:buAutoNum type="arabicPeriod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88AEB-C5B9-4550-9785-BE95C4685118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3815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 these return flow plots, the thick black line is 2024, the thin grey line is 2023, and the shaded area is this historical range.</a:t>
            </a:r>
          </a:p>
          <a:p>
            <a:endParaRPr lang="en-US" dirty="0"/>
          </a:p>
          <a:p>
            <a:r>
              <a:rPr lang="en-US" dirty="0"/>
              <a:t>In this plot specifically, we also show the SWSI forecasted flow (median of 6 most similar SWSI years) and the NWRFC 120 day forecast.</a:t>
            </a:r>
          </a:p>
          <a:p>
            <a:r>
              <a:rPr lang="en-US" dirty="0"/>
              <a:t>Notably, the SWSI forecasting high, with differences in flow as high as almost 1000 CFS</a:t>
            </a:r>
          </a:p>
          <a:p>
            <a:endParaRPr lang="en-US" dirty="0"/>
          </a:p>
          <a:p>
            <a:pPr marL="228600" indent="-228600">
              <a:buAutoNum type="arabicPeriod"/>
            </a:pPr>
            <a:r>
              <a:rPr lang="en-US" dirty="0"/>
              <a:t>June 26 Forecast AADF = 5632 CFS (wo </a:t>
            </a:r>
            <a:r>
              <a:rPr lang="en-US" dirty="0" err="1"/>
              <a:t>milner</a:t>
            </a:r>
            <a:r>
              <a:rPr lang="en-US" dirty="0"/>
              <a:t>)</a:t>
            </a:r>
          </a:p>
          <a:p>
            <a:pPr marL="228600" indent="-228600">
              <a:buAutoNum type="arabicPeriod"/>
            </a:pPr>
            <a:r>
              <a:rPr lang="en-US" dirty="0"/>
              <a:t>June 26 Actual = 4805 CFS (wo </a:t>
            </a:r>
            <a:r>
              <a:rPr lang="en-US" dirty="0" err="1"/>
              <a:t>milner</a:t>
            </a:r>
            <a:r>
              <a:rPr lang="en-US" dirty="0"/>
              <a:t>)</a:t>
            </a:r>
          </a:p>
          <a:p>
            <a:pPr marL="228600" indent="-228600">
              <a:buAutoNum type="arabicPeriod"/>
            </a:pPr>
            <a:r>
              <a:rPr lang="en-US" b="1" dirty="0"/>
              <a:t>AADF Difference = 827 CFS</a:t>
            </a:r>
          </a:p>
          <a:p>
            <a:pPr marL="228600" indent="-228600">
              <a:buAutoNum type="arabicPeriod"/>
            </a:pPr>
            <a:r>
              <a:rPr lang="en-US" dirty="0"/>
              <a:t>June 26 Bruneau SWSI forecast – actual = 1006.5 – 395 CFS = </a:t>
            </a:r>
          </a:p>
          <a:p>
            <a:pPr marL="228600" indent="-228600">
              <a:buAutoNum type="arabicPeriod"/>
            </a:pPr>
            <a:r>
              <a:rPr lang="en-US" b="1" dirty="0"/>
              <a:t>Bruneau Difference = 611.5 CFS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88AEB-C5B9-4550-9785-BE95C4685118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1198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Below the median, just recently jumped up near the median.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88AEB-C5B9-4550-9785-BE95C4685118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96506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Northside returns have fluctuated between high and median values since the start of irrigation.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C88AEB-C5B9-4550-9785-BE95C468511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329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7817-E0E2-4426-8153-ED401FD7A05A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17D4-DAEA-410D-8FC4-EC82B00B6B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3718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7817-E0E2-4426-8153-ED401FD7A05A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17D4-DAEA-410D-8FC4-EC82B00B6B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991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7817-E0E2-4426-8153-ED401FD7A05A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17D4-DAEA-410D-8FC4-EC82B00B6B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150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7817-E0E2-4426-8153-ED401FD7A05A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17D4-DAEA-410D-8FC4-EC82B00B6B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84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7817-E0E2-4426-8153-ED401FD7A05A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17D4-DAEA-410D-8FC4-EC82B00B6B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9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7817-E0E2-4426-8153-ED401FD7A05A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17D4-DAEA-410D-8FC4-EC82B00B6B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788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7817-E0E2-4426-8153-ED401FD7A05A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17D4-DAEA-410D-8FC4-EC82B00B6B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215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7817-E0E2-4426-8153-ED401FD7A05A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17D4-DAEA-410D-8FC4-EC82B00B6B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974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7817-E0E2-4426-8153-ED401FD7A05A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17D4-DAEA-410D-8FC4-EC82B00B6B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75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7817-E0E2-4426-8153-ED401FD7A05A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17D4-DAEA-410D-8FC4-EC82B00B6B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6368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97817-E0E2-4426-8153-ED401FD7A05A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E117D4-DAEA-410D-8FC4-EC82B00B6B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0307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C97817-E0E2-4426-8153-ED401FD7A05A}" type="datetimeFigureOut">
              <a:rPr lang="en-US" smtClean="0"/>
              <a:t>6/27/2024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117D4-DAEA-410D-8FC4-EC82B00B6B2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976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gif"/><Relationship Id="rId4" Type="http://schemas.openxmlformats.org/officeDocument/2006/relationships/image" Target="../media/image20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3F7FB80-EA1D-4CED-8C69-BFC8E2D1494D}"/>
              </a:ext>
            </a:extLst>
          </p:cNvPr>
          <p:cNvGrpSpPr/>
          <p:nvPr/>
        </p:nvGrpSpPr>
        <p:grpSpPr>
          <a:xfrm>
            <a:off x="-2" y="-3831"/>
            <a:ext cx="12192002" cy="6862693"/>
            <a:chOff x="-2" y="-3831"/>
            <a:chExt cx="12192002" cy="6862693"/>
          </a:xfrm>
        </p:grpSpPr>
        <p:grpSp>
          <p:nvGrpSpPr>
            <p:cNvPr id="8" name="Group 7"/>
            <p:cNvGrpSpPr/>
            <p:nvPr/>
          </p:nvGrpSpPr>
          <p:grpSpPr>
            <a:xfrm>
              <a:off x="-2" y="-3831"/>
              <a:ext cx="12192001" cy="902289"/>
              <a:chOff x="-12032" y="4636"/>
              <a:chExt cx="12200021" cy="902289"/>
            </a:xfrm>
          </p:grpSpPr>
          <p:pic>
            <p:nvPicPr>
              <p:cNvPr id="5" name="Picture 4"/>
              <p:cNvPicPr>
                <a:picLocks noChangeAspect="1"/>
              </p:cNvPicPr>
              <p:nvPr/>
            </p:nvPicPr>
            <p:blipFill rotWithShape="1">
              <a:blip r:embed="rId4"/>
              <a:srcRect t="1814"/>
              <a:stretch/>
            </p:blipFill>
            <p:spPr>
              <a:xfrm>
                <a:off x="-12032" y="4636"/>
                <a:ext cx="9938084" cy="902289"/>
              </a:xfrm>
              <a:prstGeom prst="rect">
                <a:avLst/>
              </a:prstGeom>
              <a:effectLst/>
            </p:spPr>
          </p:pic>
          <p:pic>
            <p:nvPicPr>
              <p:cNvPr id="7" name="Picture 6"/>
              <p:cNvPicPr>
                <a:picLocks noChangeAspect="1"/>
              </p:cNvPicPr>
              <p:nvPr/>
            </p:nvPicPr>
            <p:blipFill rotWithShape="1">
              <a:blip r:embed="rId4"/>
              <a:srcRect l="99365" t="1814" r="205"/>
              <a:stretch/>
            </p:blipFill>
            <p:spPr>
              <a:xfrm>
                <a:off x="9812209" y="4636"/>
                <a:ext cx="2375780" cy="902289"/>
              </a:xfrm>
              <a:prstGeom prst="rect">
                <a:avLst/>
              </a:prstGeom>
              <a:effectLst/>
            </p:spPr>
          </p:pic>
        </p:grpSp>
        <p:pic>
          <p:nvPicPr>
            <p:cNvPr id="9" name="Picture 4" descr="sub_page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7147"/>
            <a:stretch/>
          </p:blipFill>
          <p:spPr bwMode="auto">
            <a:xfrm>
              <a:off x="-1" y="6663193"/>
              <a:ext cx="12192001" cy="1956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Picture 2" descr="Logo&#10;&#10;Description automatically generated">
              <a:extLst>
                <a:ext uri="{FF2B5EF4-FFF2-40B4-BE49-F238E27FC236}">
                  <a16:creationId xmlns:a16="http://schemas.microsoft.com/office/drawing/2014/main" id="{A9CEC2C9-7FD3-417F-AE8F-5A364A2CFA9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04890" y="45108"/>
              <a:ext cx="1023256" cy="804409"/>
            </a:xfrm>
            <a:prstGeom prst="rect">
              <a:avLst/>
            </a:prstGeom>
          </p:spPr>
        </p:pic>
      </p:grpSp>
      <p:sp>
        <p:nvSpPr>
          <p:cNvPr id="11" name="Text Box 6">
            <a:extLst>
              <a:ext uri="{FF2B5EF4-FFF2-40B4-BE49-F238E27FC236}">
                <a16:creationId xmlns:a16="http://schemas.microsoft.com/office/drawing/2014/main" id="{9A732425-C38B-4CF4-9401-E9AE493733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6101" y="1136248"/>
            <a:ext cx="7696200" cy="144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 dirty="0">
                <a:solidFill>
                  <a:srgbClr val="002F63"/>
                </a:solidFill>
              </a:rPr>
              <a:t>Swan Falls AADF Update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D30"/>
                </a:solidFill>
              </a:rPr>
              <a:t>Presented by Mac Beers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000D30"/>
                </a:solidFill>
              </a:rPr>
              <a:t>June 27th, 2024</a:t>
            </a:r>
          </a:p>
        </p:txBody>
      </p:sp>
    </p:spTree>
    <p:extLst>
      <p:ext uri="{BB962C8B-B14F-4D97-AF65-F5344CB8AC3E}">
        <p14:creationId xmlns:p14="http://schemas.microsoft.com/office/powerpoint/2010/main" val="9412111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a rock crash&#10;&#10;Description automatically generated with medium confidence">
            <a:extLst>
              <a:ext uri="{FF2B5EF4-FFF2-40B4-BE49-F238E27FC236}">
                <a16:creationId xmlns:a16="http://schemas.microsoft.com/office/drawing/2014/main" id="{96726BCD-D967-9E4B-CEC2-8C72E5E437A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8"/>
          <a:stretch/>
        </p:blipFill>
        <p:spPr>
          <a:xfrm>
            <a:off x="0" y="969175"/>
            <a:ext cx="12192000" cy="577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108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showing the number of snakes&#10;&#10;Description automatically generated">
            <a:extLst>
              <a:ext uri="{FF2B5EF4-FFF2-40B4-BE49-F238E27FC236}">
                <a16:creationId xmlns:a16="http://schemas.microsoft.com/office/drawing/2014/main" id="{573C91F6-E771-1C83-6072-4945A04D80B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8"/>
          <a:stretch/>
        </p:blipFill>
        <p:spPr>
          <a:xfrm>
            <a:off x="0" y="957299"/>
            <a:ext cx="12192000" cy="577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6869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showing a snake&#10;&#10;Description automatically generated">
            <a:extLst>
              <a:ext uri="{FF2B5EF4-FFF2-40B4-BE49-F238E27FC236}">
                <a16:creationId xmlns:a16="http://schemas.microsoft.com/office/drawing/2014/main" id="{B57F14D2-3FA8-BB50-D953-ADD70446E2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8"/>
          <a:stretch/>
        </p:blipFill>
        <p:spPr>
          <a:xfrm>
            <a:off x="0" y="992257"/>
            <a:ext cx="12192000" cy="577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4075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showing the number of companies&#10;&#10;Description automatically generated">
            <a:extLst>
              <a:ext uri="{FF2B5EF4-FFF2-40B4-BE49-F238E27FC236}">
                <a16:creationId xmlns:a16="http://schemas.microsoft.com/office/drawing/2014/main" id="{C2496C7F-3FB0-7B1C-B4ED-BE4F8E9DB8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3"/>
          <a:stretch/>
        </p:blipFill>
        <p:spPr>
          <a:xfrm>
            <a:off x="-7917" y="945424"/>
            <a:ext cx="12192000" cy="5704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475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a line&#10;&#10;Description automatically generated with medium confidence">
            <a:extLst>
              <a:ext uri="{FF2B5EF4-FFF2-40B4-BE49-F238E27FC236}">
                <a16:creationId xmlns:a16="http://schemas.microsoft.com/office/drawing/2014/main" id="{49E2A424-39F3-EFA1-5F91-B6B86EB05B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31"/>
          <a:stretch/>
        </p:blipFill>
        <p:spPr>
          <a:xfrm>
            <a:off x="0" y="957300"/>
            <a:ext cx="12192000" cy="5787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456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a line&#10;&#10;Description automatically generated with medium confidence">
            <a:extLst>
              <a:ext uri="{FF2B5EF4-FFF2-40B4-BE49-F238E27FC236}">
                <a16:creationId xmlns:a16="http://schemas.microsoft.com/office/drawing/2014/main" id="{F78D9173-2E33-E740-D7C1-A7669CA7BE8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28"/>
          <a:stretch/>
        </p:blipFill>
        <p:spPr>
          <a:xfrm>
            <a:off x="0" y="945423"/>
            <a:ext cx="12192000" cy="5776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501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atest 90 Day Precipitation Outlook">
            <a:extLst>
              <a:ext uri="{FF2B5EF4-FFF2-40B4-BE49-F238E27FC236}">
                <a16:creationId xmlns:a16="http://schemas.microsoft.com/office/drawing/2014/main" id="{C6C6AAE5-C00E-025E-256E-F5D12EA9FA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74" y="1330036"/>
            <a:ext cx="6224526" cy="480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atest 90 Day Temperature Outlook">
            <a:extLst>
              <a:ext uri="{FF2B5EF4-FFF2-40B4-BE49-F238E27FC236}">
                <a16:creationId xmlns:a16="http://schemas.microsoft.com/office/drawing/2014/main" id="{E0B92CDC-3AE4-1D2B-A526-435738151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0" y="1330036"/>
            <a:ext cx="6224527" cy="4809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8657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32136-D57C-2BA4-F2B4-42104850D2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809" y="1009134"/>
            <a:ext cx="10934991" cy="35034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Milner to Swan Falls Main Points</a:t>
            </a:r>
          </a:p>
          <a:p>
            <a:r>
              <a:rPr lang="en-US" dirty="0">
                <a:solidFill>
                  <a:schemeClr val="accent5"/>
                </a:solidFill>
              </a:rPr>
              <a:t>Higher than normal tributary flows this spring/early summer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Recent data shows natural flow conditions near normal 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Diversions and return flows have been mostly normal</a:t>
            </a:r>
          </a:p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NOAA forecasts warmer and drier conditions July-August-September</a:t>
            </a:r>
          </a:p>
          <a:p>
            <a:pPr lvl="1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Possible slight drop in tributary/return flows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E69E2F-E483-3F08-86C6-8C6FB3ABC9ED}"/>
              </a:ext>
            </a:extLst>
          </p:cNvPr>
          <p:cNvSpPr txBox="1"/>
          <p:nvPr/>
        </p:nvSpPr>
        <p:spPr>
          <a:xfrm>
            <a:off x="418808" y="4441377"/>
            <a:ext cx="1093499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5"/>
                </a:solidFill>
              </a:rPr>
              <a:t>USBR flow augmentation will increase the AADF through most of July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USBR flow augmentation and near normal tributary and return flows are expected to maintain flows above the Swan Falls minimum through the summer</a:t>
            </a:r>
          </a:p>
        </p:txBody>
      </p:sp>
    </p:spTree>
    <p:extLst>
      <p:ext uri="{BB962C8B-B14F-4D97-AF65-F5344CB8AC3E}">
        <p14:creationId xmlns:p14="http://schemas.microsoft.com/office/powerpoint/2010/main" val="4024152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graph of 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BA840A64-5B23-F9E2-A57D-92032910E30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05"/>
            <a:ext cx="12192000" cy="682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555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4320A4-32A9-A1B1-DB9C-7F324BB033A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05"/>
            <a:ext cx="12192000" cy="682658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8B2954B-4A97-2F80-0E9C-2936BD5C7955}"/>
              </a:ext>
            </a:extLst>
          </p:cNvPr>
          <p:cNvSpPr/>
          <p:nvPr/>
        </p:nvSpPr>
        <p:spPr>
          <a:xfrm>
            <a:off x="3362382" y="437564"/>
            <a:ext cx="2649798" cy="5680989"/>
          </a:xfrm>
          <a:prstGeom prst="rect">
            <a:avLst/>
          </a:prstGeom>
          <a:solidFill>
            <a:schemeClr val="bg1">
              <a:lumMod val="50000"/>
              <a:alpha val="25000"/>
            </a:schemeClr>
          </a:solidFill>
          <a:ln>
            <a:solidFill>
              <a:schemeClr val="tx1">
                <a:lumMod val="95000"/>
                <a:lumOff val="5000"/>
                <a:alpha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Flood Operations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64A4B6-AA8D-ABC8-0E00-26A412016555}"/>
              </a:ext>
            </a:extLst>
          </p:cNvPr>
          <p:cNvSpPr/>
          <p:nvPr/>
        </p:nvSpPr>
        <p:spPr>
          <a:xfrm>
            <a:off x="6179822" y="437563"/>
            <a:ext cx="191795" cy="5680989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solidFill>
              <a:schemeClr val="tx1">
                <a:lumMod val="95000"/>
                <a:lumOff val="5000"/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USBR Flow Aug</a:t>
            </a:r>
          </a:p>
        </p:txBody>
      </p:sp>
    </p:spTree>
    <p:extLst>
      <p:ext uri="{BB962C8B-B14F-4D97-AF65-F5344CB8AC3E}">
        <p14:creationId xmlns:p14="http://schemas.microsoft.com/office/powerpoint/2010/main" val="273084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E4320A4-32A9-A1B1-DB9C-7F324BB033A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05"/>
            <a:ext cx="12192000" cy="682658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6B6693E-C352-9FB6-BAF0-9AA44D8AA273}"/>
              </a:ext>
            </a:extLst>
          </p:cNvPr>
          <p:cNvSpPr/>
          <p:nvPr/>
        </p:nvSpPr>
        <p:spPr>
          <a:xfrm>
            <a:off x="3362382" y="437564"/>
            <a:ext cx="2649798" cy="5680989"/>
          </a:xfrm>
          <a:prstGeom prst="rect">
            <a:avLst/>
          </a:prstGeom>
          <a:solidFill>
            <a:schemeClr val="bg1">
              <a:lumMod val="50000"/>
              <a:alpha val="25000"/>
            </a:schemeClr>
          </a:solidFill>
          <a:ln>
            <a:solidFill>
              <a:schemeClr val="tx1">
                <a:lumMod val="95000"/>
                <a:lumOff val="5000"/>
                <a:alpha val="2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Flood Operations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D6B3CD4-06EB-09AB-A540-9BE621461820}"/>
              </a:ext>
            </a:extLst>
          </p:cNvPr>
          <p:cNvSpPr/>
          <p:nvPr/>
        </p:nvSpPr>
        <p:spPr>
          <a:xfrm>
            <a:off x="6179822" y="437563"/>
            <a:ext cx="191795" cy="5680989"/>
          </a:xfrm>
          <a:prstGeom prst="rect">
            <a:avLst/>
          </a:prstGeom>
          <a:solidFill>
            <a:schemeClr val="tx1">
              <a:lumMod val="50000"/>
              <a:lumOff val="50000"/>
              <a:alpha val="50000"/>
            </a:schemeClr>
          </a:solidFill>
          <a:ln>
            <a:solidFill>
              <a:schemeClr val="tx1">
                <a:lumMod val="95000"/>
                <a:lumOff val="5000"/>
                <a:alpha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r>
              <a:rPr lang="en-US" sz="1400" dirty="0">
                <a:solidFill>
                  <a:schemeClr val="tx1"/>
                </a:solidFill>
              </a:rPr>
              <a:t>USBR Flow Aug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9E445EF-92AB-7266-349A-28EC405A3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1219" y="1625022"/>
            <a:ext cx="9207311" cy="940047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73148B9-E620-361C-F2E0-C24096308D47}"/>
              </a:ext>
            </a:extLst>
          </p:cNvPr>
          <p:cNvSpPr txBox="1"/>
          <p:nvPr/>
        </p:nvSpPr>
        <p:spPr>
          <a:xfrm>
            <a:off x="10727267" y="1573646"/>
            <a:ext cx="122126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6/24/2024</a:t>
            </a:r>
          </a:p>
        </p:txBody>
      </p:sp>
    </p:spTree>
    <p:extLst>
      <p:ext uri="{BB962C8B-B14F-4D97-AF65-F5344CB8AC3E}">
        <p14:creationId xmlns:p14="http://schemas.microsoft.com/office/powerpoint/2010/main" val="19882484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a graph showing the growth of a stock market&#10;&#10;Description automatically generated">
            <a:extLst>
              <a:ext uri="{FF2B5EF4-FFF2-40B4-BE49-F238E27FC236}">
                <a16:creationId xmlns:a16="http://schemas.microsoft.com/office/drawing/2014/main" id="{95502935-8424-BD2C-879C-22EBF82654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05"/>
            <a:ext cx="12192000" cy="6826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08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aph of 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344413FB-94B4-B5CA-D8B5-C7F44D78AAD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705"/>
            <a:ext cx="12192000" cy="682658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CB7C4B-E0BB-0906-84DB-4612AB140B2A}"/>
              </a:ext>
            </a:extLst>
          </p:cNvPr>
          <p:cNvSpPr txBox="1"/>
          <p:nvPr/>
        </p:nvSpPr>
        <p:spPr>
          <a:xfrm>
            <a:off x="1028700" y="483972"/>
            <a:ext cx="305181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/>
              <a:t>AADF Without Milner Flow</a:t>
            </a:r>
          </a:p>
        </p:txBody>
      </p:sp>
    </p:spTree>
    <p:extLst>
      <p:ext uri="{BB962C8B-B14F-4D97-AF65-F5344CB8AC3E}">
        <p14:creationId xmlns:p14="http://schemas.microsoft.com/office/powerpoint/2010/main" val="26646328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390E68C-04C7-A05C-75CF-1917570766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32" y="0"/>
            <a:ext cx="119499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8921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aph of a river&#10;&#10;Description automatically generated">
            <a:extLst>
              <a:ext uri="{FF2B5EF4-FFF2-40B4-BE49-F238E27FC236}">
                <a16:creationId xmlns:a16="http://schemas.microsoft.com/office/drawing/2014/main" id="{15B9BA91-C1BE-771D-4737-F8B9E9AEA1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22"/>
          <a:stretch/>
        </p:blipFill>
        <p:spPr>
          <a:xfrm>
            <a:off x="0" y="932213"/>
            <a:ext cx="12192000" cy="572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3182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aph of a river&#10;&#10;Description automatically generated">
            <a:extLst>
              <a:ext uri="{FF2B5EF4-FFF2-40B4-BE49-F238E27FC236}">
                <a16:creationId xmlns:a16="http://schemas.microsoft.com/office/drawing/2014/main" id="{904EC87A-3367-A90E-90A0-AAEEA5BA6AF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80"/>
          <a:stretch/>
        </p:blipFill>
        <p:spPr>
          <a:xfrm>
            <a:off x="0" y="959692"/>
            <a:ext cx="12192000" cy="5714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511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aph of a graph showing the number of the fall of a river&#10;&#10;Description automatically generated with medium confidence">
            <a:extLst>
              <a:ext uri="{FF2B5EF4-FFF2-40B4-BE49-F238E27FC236}">
                <a16:creationId xmlns:a16="http://schemas.microsoft.com/office/drawing/2014/main" id="{F02F33FF-16C8-024D-FF6F-629155F7831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33"/>
          <a:stretch/>
        </p:blipFill>
        <p:spPr>
          <a:xfrm>
            <a:off x="0" y="957299"/>
            <a:ext cx="12192000" cy="5799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1253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7072</TotalTime>
  <Words>583</Words>
  <Application>Microsoft Office PowerPoint</Application>
  <PresentationFormat>Widescreen</PresentationFormat>
  <Paragraphs>75</Paragraphs>
  <Slides>18</Slides>
  <Notes>16</Notes>
  <HiddenSlides>3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Idaho Dept. of Water Resources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Steimke, Amy</dc:creator>
  <cp:lastModifiedBy>Beers, Mac</cp:lastModifiedBy>
  <cp:revision>262</cp:revision>
  <cp:lastPrinted>2023-02-27T22:14:32Z</cp:lastPrinted>
  <dcterms:created xsi:type="dcterms:W3CDTF">2020-01-31T21:51:20Z</dcterms:created>
  <dcterms:modified xsi:type="dcterms:W3CDTF">2024-06-27T20:19:40Z</dcterms:modified>
</cp:coreProperties>
</file>