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277" r:id="rId4"/>
    <p:sldId id="258" r:id="rId5"/>
    <p:sldId id="280" r:id="rId6"/>
    <p:sldId id="273" r:id="rId7"/>
    <p:sldId id="299" r:id="rId8"/>
    <p:sldId id="298" r:id="rId9"/>
    <p:sldId id="304" r:id="rId10"/>
    <p:sldId id="317" r:id="rId11"/>
    <p:sldId id="319" r:id="rId12"/>
    <p:sldId id="316" r:id="rId13"/>
    <p:sldId id="326" r:id="rId14"/>
    <p:sldId id="327" r:id="rId15"/>
    <p:sldId id="324" r:id="rId16"/>
    <p:sldId id="320" r:id="rId17"/>
    <p:sldId id="325" r:id="rId18"/>
    <p:sldId id="318" r:id="rId19"/>
    <p:sldId id="269" r:id="rId20"/>
    <p:sldId id="282" r:id="rId21"/>
    <p:sldId id="305" r:id="rId22"/>
    <p:sldId id="307" r:id="rId23"/>
    <p:sldId id="314" r:id="rId24"/>
    <p:sldId id="281" r:id="rId25"/>
    <p:sldId id="330" r:id="rId26"/>
    <p:sldId id="323" r:id="rId27"/>
    <p:sldId id="271" r:id="rId28"/>
    <p:sldId id="311" r:id="rId29"/>
    <p:sldId id="310" r:id="rId30"/>
    <p:sldId id="266" r:id="rId31"/>
    <p:sldId id="296" r:id="rId32"/>
    <p:sldId id="328" r:id="rId33"/>
    <p:sldId id="329" r:id="rId34"/>
    <p:sldId id="272" r:id="rId35"/>
    <p:sldId id="321" r:id="rId3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30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65" d="100"/>
          <a:sy n="65" d="100"/>
        </p:scale>
        <p:origin x="-1296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45CA-86E7-4FCF-B709-717D032551BA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EF98-E18B-4A23-B9FB-9BEFAD089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4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39AB2541-0915-485C-8492-EF41195AF6C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2CBC7722-9A9B-4A55-9D8D-14FC541E4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5536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64FA-6093-4B64-BFD5-D8D6041B9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06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3AFA-50D7-4D57-BA7F-396545350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93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0E8E-0107-4424-AA4B-D5462850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472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AD2A-43B1-4415-BE75-479658AB3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19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6E11-C597-4804-94A1-D6DE36F86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8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3236B-FFBB-4FF9-9660-B1B4BB253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260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CFA5-C931-4B13-A11A-60DB0935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05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8335-B0FC-4224-88E5-224B82A1C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75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324F-6226-48E2-ADA9-1D894E166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98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51FC-0073-4308-95C8-112CCDAE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45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46A4-48DC-45C4-B43B-3697ACF96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34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0A27-7798-4E37-9820-BC63F1D9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0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440750-9BD4-4485-A003-EAB74BB0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8001000" cy="20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336699"/>
                </a:solidFill>
              </a:rPr>
              <a:t>Progress </a:t>
            </a:r>
            <a:r>
              <a:rPr lang="en-US" sz="2400" dirty="0">
                <a:solidFill>
                  <a:srgbClr val="336699"/>
                </a:solidFill>
              </a:rPr>
              <a:t>Report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solidFill>
                  <a:srgbClr val="336699"/>
                </a:solidFill>
              </a:rPr>
              <a:t>Swan Falls Technical Working Group</a:t>
            </a:r>
          </a:p>
          <a:p>
            <a:pPr eaLnBrk="1" hangingPunct="1">
              <a:spcBef>
                <a:spcPts val="2200"/>
              </a:spcBef>
            </a:pPr>
            <a:r>
              <a:rPr lang="en-US" sz="1400" dirty="0" smtClean="0">
                <a:solidFill>
                  <a:srgbClr val="000D30"/>
                </a:solidFill>
              </a:rPr>
              <a:t>Presented to the Swan Falls Policy Group by </a:t>
            </a:r>
            <a:r>
              <a:rPr lang="en-US" sz="1400" dirty="0">
                <a:solidFill>
                  <a:srgbClr val="000D30"/>
                </a:solidFill>
              </a:rPr>
              <a:t>Sean Vincent</a:t>
            </a:r>
          </a:p>
          <a:p>
            <a:pPr eaLnBrk="1" hangingPunct="1">
              <a:spcBef>
                <a:spcPts val="1000"/>
              </a:spcBef>
            </a:pPr>
            <a:r>
              <a:rPr lang="en-US" sz="1400" dirty="0">
                <a:solidFill>
                  <a:srgbClr val="000D30"/>
                </a:solidFill>
              </a:rPr>
              <a:t>June  27, 2013</a:t>
            </a:r>
          </a:p>
          <a:p>
            <a:pPr eaLnBrk="1" hangingPunct="1">
              <a:spcBef>
                <a:spcPct val="50000"/>
              </a:spcBef>
            </a:pP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381000" y="5486400"/>
            <a:ext cx="4953000" cy="0"/>
          </a:xfrm>
          <a:prstGeom prst="line">
            <a:avLst/>
          </a:prstGeom>
          <a:noFill/>
          <a:ln w="12700">
            <a:solidFill>
              <a:srgbClr val="000D3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0"/>
            <a:ext cx="7924800" cy="689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Hydrology (3)</a:t>
            </a:r>
          </a:p>
        </p:txBody>
      </p:sp>
      <p:sp>
        <p:nvSpPr>
          <p:cNvPr id="12292" name="Content Placeholder 11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525963"/>
          </a:xfrm>
        </p:spPr>
        <p:txBody>
          <a:bodyPr/>
          <a:lstStyle/>
          <a:p>
            <a:pPr marL="639763" indent="-639763"/>
            <a:r>
              <a:rPr lang="en-US" sz="2400" dirty="0" smtClean="0"/>
              <a:t>Milner to Murphy reach is 181 miles long (3.2)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/>
              <a:t>Salmon Falls Creek, </a:t>
            </a:r>
            <a:r>
              <a:rPr lang="en-US" sz="2400" dirty="0" err="1"/>
              <a:t>Malad</a:t>
            </a:r>
            <a:r>
              <a:rPr lang="en-US" sz="2400" dirty="0"/>
              <a:t> River, &amp; </a:t>
            </a:r>
            <a:r>
              <a:rPr lang="en-US" sz="2400" dirty="0" err="1"/>
              <a:t>Bruneau</a:t>
            </a:r>
            <a:r>
              <a:rPr lang="en-US" sz="2400" dirty="0"/>
              <a:t> River are the </a:t>
            </a:r>
            <a:r>
              <a:rPr lang="en-US" sz="2400" dirty="0" smtClean="0"/>
              <a:t>primary tributaries (3.3.7)</a:t>
            </a:r>
            <a:endParaRPr lang="en-US" sz="2400" dirty="0"/>
          </a:p>
          <a:p>
            <a:pPr marL="639763" indent="-639763"/>
            <a:endParaRPr lang="en-US" sz="2400" dirty="0"/>
          </a:p>
          <a:p>
            <a:pPr marL="639763" indent="-639763"/>
            <a:r>
              <a:rPr lang="en-US" sz="2400" dirty="0" smtClean="0"/>
              <a:t>8 main-stem and 3 primary tributary </a:t>
            </a:r>
            <a:r>
              <a:rPr lang="en-US" sz="2400" dirty="0" err="1" smtClean="0"/>
              <a:t>streamgages</a:t>
            </a:r>
            <a:r>
              <a:rPr lang="en-US" sz="2400" dirty="0" smtClean="0"/>
              <a:t> in the reach (3.3.2)</a:t>
            </a:r>
          </a:p>
          <a:p>
            <a:pPr marL="639763" indent="-639763"/>
            <a:endParaRPr lang="en-US" sz="2400" dirty="0"/>
          </a:p>
          <a:p>
            <a:pPr marL="639763" indent="-639763"/>
            <a:r>
              <a:rPr lang="en-US" sz="2400" dirty="0" smtClean="0"/>
              <a:t>Murphy Gaging Station is among the gages operated by IPCO (3.3.2)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endParaRPr lang="en-US" sz="2400" dirty="0" smtClean="0"/>
          </a:p>
          <a:p>
            <a:pPr marL="639763" indent="-639763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8" y="0"/>
            <a:ext cx="7886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Hydrology (cont’d)</a:t>
            </a:r>
          </a:p>
        </p:txBody>
      </p:sp>
      <p:sp>
        <p:nvSpPr>
          <p:cNvPr id="16388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/>
          <a:lstStyle/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Low </a:t>
            </a:r>
            <a:r>
              <a:rPr lang="en-US" sz="2400" dirty="0"/>
              <a:t>flow period is mid-June through mid-August (3.3.3)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/>
              <a:t>Milner to King Hill reach gains ↑ from ~4,200 </a:t>
            </a:r>
            <a:r>
              <a:rPr lang="en-US" sz="2400" dirty="0" err="1"/>
              <a:t>cfs</a:t>
            </a:r>
            <a:r>
              <a:rPr lang="en-US" sz="2400" dirty="0"/>
              <a:t> in 1900s to ~6,700 </a:t>
            </a:r>
            <a:r>
              <a:rPr lang="en-US" sz="2400" dirty="0" err="1"/>
              <a:t>cfs</a:t>
            </a:r>
            <a:r>
              <a:rPr lang="en-US" sz="2400" dirty="0"/>
              <a:t> during the 1950s but have since ↓ to ~5,000 </a:t>
            </a:r>
            <a:r>
              <a:rPr lang="en-US" sz="2400" dirty="0" err="1"/>
              <a:t>cfs</a:t>
            </a:r>
            <a:r>
              <a:rPr lang="en-US" sz="2400" dirty="0"/>
              <a:t> (3.3.6)</a:t>
            </a:r>
          </a:p>
          <a:p>
            <a:pPr marL="639763" indent="-639763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7" r="2313"/>
          <a:stretch>
            <a:fillRect/>
          </a:stretch>
        </p:blipFill>
        <p:spPr>
          <a:xfrm>
            <a:off x="-30163" y="0"/>
            <a:ext cx="9188451" cy="6858000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4390104" y="1248696"/>
            <a:ext cx="3429000" cy="3814465"/>
            <a:chOff x="4419600" y="1219200"/>
            <a:chExt cx="3429000" cy="3814465"/>
          </a:xfrm>
        </p:grpSpPr>
        <p:sp>
          <p:nvSpPr>
            <p:cNvPr id="3" name="Oval 2"/>
            <p:cNvSpPr/>
            <p:nvPr/>
          </p:nvSpPr>
          <p:spPr>
            <a:xfrm>
              <a:off x="4419600" y="1219200"/>
              <a:ext cx="3429000" cy="2133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4572000"/>
              <a:ext cx="2315496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Why we’re here</a:t>
              </a:r>
              <a:endParaRPr lang="en-US" sz="2400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5943600" y="3505200"/>
              <a:ext cx="484632" cy="97840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58"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491748" y="5427408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58506" y="4648200"/>
            <a:ext cx="546894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Hydrology (cont’d)</a:t>
            </a:r>
          </a:p>
        </p:txBody>
      </p:sp>
      <p:sp>
        <p:nvSpPr>
          <p:cNvPr id="18436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/>
          <a:lstStyle/>
          <a:p>
            <a:pPr marL="639763" indent="-639763"/>
            <a:r>
              <a:rPr lang="en-US" sz="2200" dirty="0"/>
              <a:t>Irrigation diversions (3.5)</a:t>
            </a:r>
          </a:p>
          <a:p>
            <a:pPr marL="1039813" lvl="1" indent="-639763"/>
            <a:r>
              <a:rPr lang="en-US" sz="1800" dirty="0" smtClean="0"/>
              <a:t>Total authorized max. diversion rate between </a:t>
            </a:r>
            <a:r>
              <a:rPr lang="en-US" sz="1800" dirty="0"/>
              <a:t>Milner and Murphy </a:t>
            </a:r>
            <a:r>
              <a:rPr lang="en-US" sz="1800" dirty="0" smtClean="0"/>
              <a:t>&gt; </a:t>
            </a:r>
            <a:r>
              <a:rPr lang="en-US" sz="1800" dirty="0"/>
              <a:t>3,000 </a:t>
            </a:r>
            <a:r>
              <a:rPr lang="en-US" sz="1800" dirty="0" err="1"/>
              <a:t>cfs</a:t>
            </a:r>
            <a:endParaRPr lang="en-US" sz="1800" dirty="0"/>
          </a:p>
          <a:p>
            <a:pPr marL="1039813" lvl="1" indent="-639763"/>
            <a:r>
              <a:rPr lang="en-US" sz="1800" dirty="0"/>
              <a:t>Most </a:t>
            </a:r>
            <a:r>
              <a:rPr lang="en-US" sz="1800" dirty="0" smtClean="0"/>
              <a:t>rights for diversion are senior to subject hydropower and min. flow rights</a:t>
            </a:r>
            <a:endParaRPr lang="en-US" sz="1800" dirty="0"/>
          </a:p>
          <a:p>
            <a:pPr marL="639763" indent="-639763"/>
            <a:endParaRPr lang="en-US" sz="1800" dirty="0"/>
          </a:p>
          <a:p>
            <a:pPr marL="639763" indent="-639763"/>
            <a:r>
              <a:rPr lang="en-US" sz="2200" dirty="0" smtClean="0"/>
              <a:t>Milner releases (3.4)</a:t>
            </a:r>
          </a:p>
          <a:p>
            <a:pPr marL="1039813" lvl="1" indent="-639763"/>
            <a:r>
              <a:rPr lang="en-US" sz="1800" dirty="0" smtClean="0"/>
              <a:t>Flood control</a:t>
            </a:r>
          </a:p>
          <a:p>
            <a:pPr marL="1039813" lvl="1" indent="-639763"/>
            <a:r>
              <a:rPr lang="en-US" sz="1800" dirty="0" smtClean="0"/>
              <a:t>Salmon flow augmentation (part of “actual flow conditions” so no adjustment)</a:t>
            </a:r>
          </a:p>
          <a:p>
            <a:pPr marL="1039813" lvl="1" indent="-639763"/>
            <a:r>
              <a:rPr lang="en-US" sz="1800" dirty="0" smtClean="0"/>
              <a:t>IPCO releases of stored water from above Milner</a:t>
            </a:r>
          </a:p>
          <a:p>
            <a:pPr marL="1039813" lvl="1" indent="-639763"/>
            <a:endParaRPr lang="en-US" sz="1800" dirty="0" smtClean="0"/>
          </a:p>
          <a:p>
            <a:pPr marL="639763" indent="-639763"/>
            <a:r>
              <a:rPr lang="en-US" sz="2400" dirty="0" smtClean="0"/>
              <a:t>No flow past Milner during low flow period in low water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30163" y="0"/>
            <a:ext cx="9155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6019800"/>
            <a:ext cx="33528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Hydropower Facilities (4)</a:t>
            </a:r>
          </a:p>
        </p:txBody>
      </p:sp>
      <p:sp>
        <p:nvSpPr>
          <p:cNvPr id="19460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25963"/>
          </a:xfrm>
        </p:spPr>
        <p:txBody>
          <a:bodyPr/>
          <a:lstStyle/>
          <a:p>
            <a:pPr marL="639763" indent="-639763"/>
            <a:r>
              <a:rPr lang="en-US" sz="2400" dirty="0"/>
              <a:t>6 IPCO reservoirs below Milner </a:t>
            </a:r>
            <a:r>
              <a:rPr lang="en-US" sz="2400" dirty="0" smtClean="0"/>
              <a:t>Dam</a:t>
            </a:r>
            <a:endParaRPr lang="en-US" sz="2400" dirty="0"/>
          </a:p>
          <a:p>
            <a:pPr marL="639763" indent="-639763"/>
            <a:endParaRPr lang="en-US" sz="2400" dirty="0"/>
          </a:p>
          <a:p>
            <a:pPr marL="639763" indent="-639763"/>
            <a:r>
              <a:rPr lang="en-US" sz="2400" dirty="0"/>
              <a:t>4 IPCO reservoirs w/ potential to impact Murphy flow</a:t>
            </a:r>
          </a:p>
          <a:p>
            <a:pPr marL="639763" indent="-639763">
              <a:buFontTx/>
              <a:buNone/>
            </a:pPr>
            <a:endParaRPr lang="en-US" sz="2200" dirty="0"/>
          </a:p>
          <a:p>
            <a:pPr marL="639763" indent="-639763"/>
            <a:r>
              <a:rPr lang="en-US" sz="2400" dirty="0" smtClean="0"/>
              <a:t>At equilibrium, unadjusted flow ↓ if a reservoir accumulating storage &amp; unadjusted flow ↑ if a reservoir releasing storage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Impacts are lagged &amp; attenuated</a:t>
            </a:r>
          </a:p>
          <a:p>
            <a:pPr marL="1039813" lvl="1" indent="-639763"/>
            <a:r>
              <a:rPr lang="en-US" sz="2000" dirty="0" smtClean="0"/>
              <a:t>~ 8-hour travel time from CJ Strike to Murphy for flow &lt; 5,000 </a:t>
            </a:r>
            <a:r>
              <a:rPr lang="en-US" sz="2000" dirty="0" err="1" smtClean="0"/>
              <a:t>cfs</a:t>
            </a:r>
            <a:endParaRPr lang="en-US" sz="2000" dirty="0" smtClean="0"/>
          </a:p>
          <a:p>
            <a:pPr marL="639763" indent="-639763">
              <a:buFontTx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503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657850" y="4700588"/>
            <a:ext cx="22098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219200" y="1538288"/>
            <a:ext cx="23399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/>
              <a:t>IPCO Reservoir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5326063" y="1555750"/>
            <a:ext cx="3429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/>
              <a:t>Capacity (acre-feet)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0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Talking Points</a:t>
            </a:r>
          </a:p>
        </p:txBody>
      </p:sp>
      <p:sp>
        <p:nvSpPr>
          <p:cNvPr id="3076" name="Content Placeholder 11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Swan Falls Technical Working Group</a:t>
            </a:r>
          </a:p>
          <a:p>
            <a:pPr lvl="1" eaLnBrk="1" hangingPunct="1">
              <a:defRPr/>
            </a:pPr>
            <a:r>
              <a:rPr lang="en-US" sz="1800" dirty="0" smtClean="0"/>
              <a:t>Membership</a:t>
            </a:r>
          </a:p>
          <a:p>
            <a:pPr lvl="1" eaLnBrk="1" hangingPunct="1">
              <a:defRPr/>
            </a:pPr>
            <a:r>
              <a:rPr lang="en-US" sz="1800" dirty="0" smtClean="0"/>
              <a:t>Goals</a:t>
            </a:r>
          </a:p>
          <a:p>
            <a:pPr lvl="1" eaLnBrk="1" hangingPunct="1">
              <a:defRPr/>
            </a:pPr>
            <a:r>
              <a:rPr lang="en-US" sz="1800" dirty="0" smtClean="0"/>
              <a:t>Work to date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200" dirty="0" smtClean="0"/>
              <a:t>Draft </a:t>
            </a:r>
            <a:r>
              <a:rPr lang="en-US" sz="2200" dirty="0" err="1" smtClean="0"/>
              <a:t>Streamflow</a:t>
            </a:r>
            <a:r>
              <a:rPr lang="en-US" sz="2200" dirty="0" smtClean="0"/>
              <a:t> Measurement &amp; Monitoring Plan</a:t>
            </a:r>
          </a:p>
          <a:p>
            <a:pPr lvl="1" eaLnBrk="1" hangingPunct="1">
              <a:defRPr/>
            </a:pPr>
            <a:r>
              <a:rPr lang="en-US" sz="1800" dirty="0" smtClean="0"/>
              <a:t>Summary/Discussion</a:t>
            </a:r>
          </a:p>
          <a:p>
            <a:pPr lvl="1" eaLnBrk="1" hangingPunct="1">
              <a:defRPr/>
            </a:pPr>
            <a:r>
              <a:rPr lang="en-US" sz="1800" dirty="0" smtClean="0"/>
              <a:t>Concerns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200" dirty="0" smtClean="0"/>
              <a:t>Next steps</a:t>
            </a:r>
          </a:p>
          <a:p>
            <a:pPr marL="457200" indent="-457200" eaLnBrk="1" hangingPunct="1"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6875167"/>
              </p:ext>
            </p:extLst>
          </p:nvPr>
        </p:nvGraphicFramePr>
        <p:xfrm>
          <a:off x="304800" y="1828800"/>
          <a:ext cx="8458200" cy="389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219200"/>
                <a:gridCol w="1219200"/>
                <a:gridCol w="1219200"/>
                <a:gridCol w="1219200"/>
              </a:tblGrid>
              <a:tr h="673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Reservoir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Lower Salmon Falls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Bliss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CJ Strike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Swan Falls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16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(acre-ft)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10,900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11,100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250,000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7,425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16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area (acre)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7,500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1,525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16">
                <a:tc>
                  <a:txBody>
                    <a:bodyPr/>
                    <a:lstStyle/>
                    <a:p>
                      <a:r>
                        <a:rPr lang="en-US" dirty="0" smtClean="0"/>
                        <a:t>Permissible</a:t>
                      </a:r>
                      <a:r>
                        <a:rPr lang="en-US" baseline="0" dirty="0" smtClean="0"/>
                        <a:t> stage adjustment (ft)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16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(acre-ft)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1,496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11,250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6,100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68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potential reduction to avg. daily flow 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cfs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754</a:t>
                      </a: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257</a:t>
                      </a: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5,672</a:t>
                      </a: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3,075</a:t>
                      </a: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Quantifying Impact of IPCO Operations (5)</a:t>
            </a:r>
          </a:p>
        </p:txBody>
      </p:sp>
      <p:sp>
        <p:nvSpPr>
          <p:cNvPr id="23556" name="Content Placeholder 11"/>
          <p:cNvSpPr>
            <a:spLocks noGrp="1"/>
          </p:cNvSpPr>
          <p:nvPr>
            <p:ph idx="1"/>
          </p:nvPr>
        </p:nvSpPr>
        <p:spPr>
          <a:xfrm>
            <a:off x="457200" y="2051050"/>
            <a:ext cx="8458200" cy="4525963"/>
          </a:xfrm>
        </p:spPr>
        <p:txBody>
          <a:bodyPr/>
          <a:lstStyle/>
          <a:p>
            <a:pPr marL="639763" indent="-639763"/>
            <a:r>
              <a:rPr lang="en-US" sz="2400" dirty="0" smtClean="0"/>
              <a:t>Calculating </a:t>
            </a:r>
            <a:r>
              <a:rPr lang="en-US" sz="2400" i="1" u="sng" dirty="0" smtClean="0"/>
              <a:t>Adjusted Average Daily Flow</a:t>
            </a:r>
            <a:r>
              <a:rPr lang="en-US" sz="2400" dirty="0" smtClean="0"/>
              <a:t> requires determination of storage change for each IPCO reservoir and conversion into equivalent flow rate</a:t>
            </a:r>
            <a:endParaRPr lang="en-US" sz="2000" dirty="0" smtClean="0"/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Time delay before impacts to Murphy flow so storage changes must be lagged/routed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Also correct for releases of IPCO owned/leased water (subtraction)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Methods for Estimating Change in Storage</a:t>
            </a:r>
          </a:p>
        </p:txBody>
      </p:sp>
      <p:sp>
        <p:nvSpPr>
          <p:cNvPr id="33796" name="Content Placeholder 11"/>
          <p:cNvSpPr>
            <a:spLocks noGrp="1"/>
          </p:cNvSpPr>
          <p:nvPr>
            <p:ph idx="1"/>
          </p:nvPr>
        </p:nvSpPr>
        <p:spPr>
          <a:xfrm>
            <a:off x="457200" y="1931988"/>
            <a:ext cx="8458200" cy="4525962"/>
          </a:xfrm>
        </p:spPr>
        <p:txBody>
          <a:bodyPr/>
          <a:lstStyle/>
          <a:p>
            <a:pPr marL="639763" indent="-639763">
              <a:buFontTx/>
              <a:buAutoNum type="arabicPeriod"/>
            </a:pPr>
            <a:r>
              <a:rPr lang="en-US" sz="2400" u="sng" dirty="0"/>
              <a:t>Reservoir-Stage Method</a:t>
            </a:r>
            <a:r>
              <a:rPr lang="en-US" sz="24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requires reservoir stage measurements and stage vs. capacity tables</a:t>
            </a:r>
          </a:p>
          <a:p>
            <a:pPr marL="914400" lvl="1" eaLnBrk="1" hangingPunct="1"/>
            <a:r>
              <a:rPr lang="en-US" sz="1800" dirty="0"/>
              <a:t>R-S Method more straightforward and easier to implement because it involves fewer measurements</a:t>
            </a:r>
          </a:p>
          <a:p>
            <a:pPr marL="914400" lvl="1" eaLnBrk="1" hangingPunct="1"/>
            <a:r>
              <a:rPr lang="en-US" sz="1800" dirty="0"/>
              <a:t>R-S Method can be unreliable during windy periods</a:t>
            </a:r>
          </a:p>
          <a:p>
            <a:pPr marL="914400" lvl="1" eaLnBrk="1" hangingPunct="1"/>
            <a:r>
              <a:rPr lang="en-US" sz="1800" dirty="0"/>
              <a:t>Winds typically are mild during low-flow periods in July and at night</a:t>
            </a:r>
            <a:endParaRPr lang="en-US" sz="2000" b="1" u="sng" dirty="0" smtClean="0"/>
          </a:p>
          <a:p>
            <a:pPr marL="639763" indent="-639763">
              <a:buFontTx/>
              <a:buAutoNum type="arabicPeriod"/>
            </a:pPr>
            <a:endParaRPr lang="en-US" sz="2000" b="1" u="sng" dirty="0"/>
          </a:p>
          <a:p>
            <a:pPr marL="639763" indent="-639763">
              <a:buFontTx/>
              <a:buAutoNum type="arabicPeriod"/>
            </a:pPr>
            <a:r>
              <a:rPr lang="en-US" sz="2400" u="sng" dirty="0" smtClean="0"/>
              <a:t>Flow Method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Dreher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requires upstream and downstream gages plus estimate of all inflows &amp; outflows between the gages</a:t>
            </a:r>
          </a:p>
          <a:p>
            <a:pPr marL="914400" lvl="1" eaLnBrk="1" hangingPunct="1"/>
            <a:r>
              <a:rPr lang="en-US" sz="1800" dirty="0" smtClean="0"/>
              <a:t>Inflows</a:t>
            </a:r>
          </a:p>
          <a:p>
            <a:pPr lvl="2" eaLnBrk="1" hangingPunct="1"/>
            <a:r>
              <a:rPr lang="en-US" sz="1600" dirty="0" smtClean="0"/>
              <a:t>Snake River, tributaries, return flows, precipitation, river and reservoir gains</a:t>
            </a:r>
          </a:p>
          <a:p>
            <a:pPr marL="914400" lvl="1" eaLnBrk="1" hangingPunct="1"/>
            <a:r>
              <a:rPr lang="en-US" sz="1800" dirty="0" smtClean="0"/>
              <a:t>Outflows</a:t>
            </a:r>
          </a:p>
          <a:p>
            <a:pPr lvl="2" eaLnBrk="1" hangingPunct="1"/>
            <a:r>
              <a:rPr lang="en-US" sz="1600" dirty="0" smtClean="0"/>
              <a:t>Snake River, canals, diversions (high lift pumping plants &amp; canals), reservoir evaporation, river and reservoir losses</a:t>
            </a:r>
          </a:p>
          <a:p>
            <a:pPr marL="914400" lvl="1">
              <a:buFontTx/>
              <a:buAutoNum type="arabicPeriod"/>
            </a:pPr>
            <a:endParaRPr lang="en-US" sz="1200" dirty="0" smtClean="0"/>
          </a:p>
          <a:p>
            <a:pPr marL="639763" indent="-639763">
              <a:buFontTx/>
              <a:buAutoNum type="arabicPeriod"/>
            </a:pPr>
            <a:endParaRPr lang="en-US" sz="1800" dirty="0" smtClean="0"/>
          </a:p>
          <a:p>
            <a:pPr marL="639763" indent="-639763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 descr="CJ diversio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6"/>
          <a:stretch>
            <a:fillRect/>
          </a:stretch>
        </p:blipFill>
        <p:spPr>
          <a:xfrm>
            <a:off x="0" y="90488"/>
            <a:ext cx="9144000" cy="6661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0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Procedure</a:t>
            </a:r>
          </a:p>
        </p:txBody>
      </p:sp>
      <p:sp>
        <p:nvSpPr>
          <p:cNvPr id="37892" name="Content Placeholder 11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5259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200" dirty="0" smtClean="0"/>
              <a:t>Calculate </a:t>
            </a:r>
            <a:r>
              <a:rPr lang="en-US" sz="2200" i="1" u="sng" dirty="0" smtClean="0"/>
              <a:t>Unadjusted Average Daily Flow</a:t>
            </a:r>
            <a:r>
              <a:rPr lang="en-US" sz="2200" dirty="0" smtClean="0"/>
              <a:t> (UADF) at Murphy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7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200" dirty="0" smtClean="0"/>
              <a:t>For each IPCO reservoir, measure stage (R-S Method) </a:t>
            </a:r>
            <a:r>
              <a:rPr lang="en-US" sz="2200" u="sng" dirty="0" smtClean="0"/>
              <a:t>or</a:t>
            </a:r>
            <a:r>
              <a:rPr lang="en-US" sz="2200" dirty="0" smtClean="0"/>
              <a:t> identify and quantify inflow and outflow terms (Flow Method)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7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200" dirty="0" smtClean="0"/>
              <a:t>Determine rate of storage change for each reservoir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700" dirty="0" smtClean="0"/>
          </a:p>
          <a:p>
            <a:pPr marL="457200" indent="-457200" eaLnBrk="1" hangingPunct="1">
              <a:buFontTx/>
              <a:buNone/>
            </a:pPr>
            <a:r>
              <a:rPr lang="en-US" sz="1800" dirty="0" smtClean="0"/>
              <a:t>Flow Method	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 	</a:t>
            </a:r>
            <a:r>
              <a:rPr lang="el-GR" sz="1800" dirty="0" smtClean="0"/>
              <a:t>Δ</a:t>
            </a:r>
            <a:r>
              <a:rPr lang="en-US" sz="1800" dirty="0" smtClean="0"/>
              <a:t>S/</a:t>
            </a:r>
            <a:r>
              <a:rPr lang="el-GR" sz="1800" dirty="0" smtClean="0"/>
              <a:t>Δ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reservoir_x</a:t>
            </a:r>
            <a:r>
              <a:rPr lang="en-US" sz="1800" dirty="0" smtClean="0"/>
              <a:t> = </a:t>
            </a:r>
            <a:r>
              <a:rPr lang="el-GR" sz="1800" dirty="0" smtClean="0"/>
              <a:t>Σ</a:t>
            </a:r>
            <a:r>
              <a:rPr lang="en-US" sz="1800" dirty="0" err="1" smtClean="0"/>
              <a:t>Inflows</a:t>
            </a:r>
            <a:r>
              <a:rPr lang="en-US" sz="1800" baseline="-25000" dirty="0" err="1" smtClean="0"/>
              <a:t>reservoir_x</a:t>
            </a:r>
            <a:r>
              <a:rPr lang="en-US" sz="1800" dirty="0" smtClean="0"/>
              <a:t> – </a:t>
            </a:r>
            <a:r>
              <a:rPr lang="el-GR" sz="1800" dirty="0" smtClean="0"/>
              <a:t>Σ</a:t>
            </a:r>
            <a:r>
              <a:rPr lang="en-US" sz="1800" dirty="0" err="1" smtClean="0"/>
              <a:t>Outflows</a:t>
            </a:r>
            <a:r>
              <a:rPr lang="en-US" sz="1800" baseline="-25000" dirty="0" err="1" smtClean="0"/>
              <a:t>reservoir_x</a:t>
            </a:r>
            <a:r>
              <a:rPr lang="en-US" sz="1800" dirty="0" smtClean="0"/>
              <a:t> 	</a:t>
            </a:r>
          </a:p>
          <a:p>
            <a:pPr marL="457200" indent="-457200" eaLnBrk="1" hangingPunct="1">
              <a:buFontTx/>
              <a:buNone/>
            </a:pPr>
            <a:r>
              <a:rPr lang="en-US" sz="1800" dirty="0" smtClean="0"/>
              <a:t>R-S	Method</a:t>
            </a:r>
            <a:r>
              <a:rPr lang="el-GR" sz="1800" dirty="0" smtClean="0"/>
              <a:t> </a:t>
            </a: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	</a:t>
            </a:r>
            <a:r>
              <a:rPr lang="el-GR" sz="1800" dirty="0" smtClean="0"/>
              <a:t>Δ</a:t>
            </a:r>
            <a:r>
              <a:rPr lang="en-US" sz="1800" dirty="0" smtClean="0"/>
              <a:t>S/</a:t>
            </a:r>
            <a:r>
              <a:rPr lang="el-GR" sz="1800" dirty="0" smtClean="0"/>
              <a:t>Δ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reservoir_x</a:t>
            </a:r>
            <a:r>
              <a:rPr lang="en-US" sz="1800" dirty="0" smtClean="0"/>
              <a:t> = (volume</a:t>
            </a:r>
            <a:r>
              <a:rPr lang="en-US" sz="1800" baseline="-25000" dirty="0" smtClean="0"/>
              <a:t>stage2</a:t>
            </a:r>
            <a:r>
              <a:rPr lang="en-US" sz="1800" dirty="0" smtClean="0"/>
              <a:t> – volume</a:t>
            </a:r>
            <a:r>
              <a:rPr lang="en-US" sz="1800" baseline="-25000" dirty="0" smtClean="0"/>
              <a:t>stage1</a:t>
            </a:r>
            <a:r>
              <a:rPr lang="en-US" sz="1800" dirty="0" smtClean="0"/>
              <a:t>)/(t2-t1)	</a:t>
            </a:r>
          </a:p>
          <a:p>
            <a:pPr marL="457200" indent="-457200" eaLnBrk="1" hangingPunct="1">
              <a:buFontTx/>
              <a:buNone/>
            </a:pPr>
            <a:r>
              <a:rPr lang="en-US" sz="700" dirty="0" smtClean="0"/>
              <a:t>	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n-US" sz="2200" dirty="0" smtClean="0"/>
              <a:t>Route the storage changes</a:t>
            </a:r>
          </a:p>
          <a:p>
            <a:pPr marL="457200" indent="-457200" eaLnBrk="1" hangingPunct="1">
              <a:buFontTx/>
              <a:buAutoNum type="arabicPeriod" startAt="4"/>
            </a:pPr>
            <a:endParaRPr lang="en-US" sz="700" dirty="0" smtClean="0"/>
          </a:p>
          <a:p>
            <a:pPr marL="457200" indent="-457200" eaLnBrk="1" hangingPunct="1">
              <a:buFontTx/>
              <a:buAutoNum type="arabicPeriod" startAt="4"/>
            </a:pPr>
            <a:r>
              <a:rPr lang="en-US" sz="2200" dirty="0" smtClean="0"/>
              <a:t>Perform accounting (sum the routed changes to the UADF)</a:t>
            </a:r>
          </a:p>
          <a:p>
            <a:pPr marL="457200" indent="-457200" eaLnBrk="1" hangingPunct="1">
              <a:buFontTx/>
              <a:buAutoNum type="arabicPeriod" startAt="4"/>
            </a:pPr>
            <a:endParaRPr lang="en-US" sz="1400" dirty="0" smtClean="0"/>
          </a:p>
          <a:p>
            <a:pPr marL="457200" indent="-457200" eaLnBrk="1" hangingPunct="1">
              <a:buFontTx/>
              <a:buNone/>
            </a:pPr>
            <a:r>
              <a:rPr lang="en-US" sz="1600" dirty="0" smtClean="0"/>
              <a:t>Adjusted = UADF– (</a:t>
            </a:r>
            <a:r>
              <a:rPr lang="en-US" sz="1600" dirty="0" err="1" smtClean="0"/>
              <a:t>IPCO</a:t>
            </a:r>
            <a:r>
              <a:rPr lang="en-US" sz="1600" baseline="-25000" dirty="0" err="1" smtClean="0"/>
              <a:t>owned</a:t>
            </a:r>
            <a:r>
              <a:rPr lang="en-US" sz="1600" baseline="-25000" dirty="0" smtClean="0"/>
              <a:t>/leased</a:t>
            </a:r>
            <a:r>
              <a:rPr lang="en-US" sz="1600" dirty="0" smtClean="0"/>
              <a:t>*RF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) + (</a:t>
            </a:r>
            <a:r>
              <a:rPr lang="el-GR" sz="1600" dirty="0" smtClean="0"/>
              <a:t>Δ</a:t>
            </a:r>
            <a:r>
              <a:rPr lang="en-US" sz="1600" dirty="0" smtClean="0"/>
              <a:t>S/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reservoir_1</a:t>
            </a:r>
            <a:r>
              <a:rPr lang="en-US" sz="1600" dirty="0" smtClean="0"/>
              <a:t>*RF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 + (</a:t>
            </a:r>
            <a:r>
              <a:rPr lang="el-GR" sz="1600" dirty="0" smtClean="0"/>
              <a:t>Δ</a:t>
            </a:r>
            <a:r>
              <a:rPr lang="en-US" sz="1600" dirty="0" smtClean="0"/>
              <a:t>S/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reservoir_2</a:t>
            </a:r>
            <a:r>
              <a:rPr lang="en-US" sz="1600" dirty="0" smtClean="0"/>
              <a:t>*RF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+ …</a:t>
            </a:r>
          </a:p>
          <a:p>
            <a:pPr marL="457200" indent="-457200" eaLnBrk="1" hangingPunct="1">
              <a:buFontTx/>
              <a:buNone/>
            </a:pPr>
            <a:r>
              <a:rPr lang="en-US" sz="1800" dirty="0" smtClean="0"/>
              <a:t>		</a:t>
            </a:r>
            <a:r>
              <a:rPr lang="en-US" sz="1600" dirty="0" smtClean="0"/>
              <a:t>where,</a:t>
            </a:r>
          </a:p>
          <a:p>
            <a:pPr marL="457200" indent="-457200" eaLnBrk="1" hangingPunct="1">
              <a:buFontTx/>
              <a:buNone/>
            </a:pPr>
            <a:r>
              <a:rPr lang="en-US" sz="1600" dirty="0" smtClean="0"/>
              <a:t>	RF = routing function for </a:t>
            </a:r>
            <a:r>
              <a:rPr lang="en-US" sz="1600" dirty="0" err="1" smtClean="0"/>
              <a:t>reservoir_x</a:t>
            </a:r>
            <a:endParaRPr lang="en-US" sz="16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57150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Important Points</a:t>
            </a:r>
          </a:p>
        </p:txBody>
      </p:sp>
      <p:sp>
        <p:nvSpPr>
          <p:cNvPr id="23556" name="Content Placeholder 1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3"/>
          </a:xfrm>
        </p:spPr>
        <p:txBody>
          <a:bodyPr/>
          <a:lstStyle/>
          <a:p>
            <a:pPr marL="639763" indent="-639763"/>
            <a:r>
              <a:rPr lang="en-US" sz="2400" dirty="0" smtClean="0"/>
              <a:t>Methods are equivalent except for manner in which change in storage is determined</a:t>
            </a:r>
          </a:p>
          <a:p>
            <a:pPr marL="1039813" lvl="1" indent="-639763"/>
            <a:r>
              <a:rPr lang="en-US" sz="2000" dirty="0" smtClean="0"/>
              <a:t>Flow Method involves </a:t>
            </a:r>
            <a:r>
              <a:rPr lang="en-US" sz="2000" u="sng" dirty="0" smtClean="0"/>
              <a:t>calculation</a:t>
            </a:r>
            <a:r>
              <a:rPr lang="en-US" sz="2000" dirty="0" smtClean="0"/>
              <a:t> of storage change based on flow measurements</a:t>
            </a:r>
          </a:p>
          <a:p>
            <a:pPr marL="1039813" lvl="1" indent="-639763"/>
            <a:r>
              <a:rPr lang="en-US" sz="2000" dirty="0" smtClean="0"/>
              <a:t>R-S Method involves </a:t>
            </a:r>
            <a:r>
              <a:rPr lang="en-US" sz="2000" u="sng" dirty="0" smtClean="0"/>
              <a:t>indirect measurements</a:t>
            </a:r>
            <a:r>
              <a:rPr lang="en-US" sz="2000" dirty="0" smtClean="0"/>
              <a:t> of storage</a:t>
            </a:r>
          </a:p>
          <a:p>
            <a:pPr marL="1039813" lvl="1" indent="-639763"/>
            <a:endParaRPr lang="en-US" sz="1600" dirty="0" smtClean="0"/>
          </a:p>
          <a:p>
            <a:pPr marL="639763" indent="-639763"/>
            <a:r>
              <a:rPr lang="en-US" sz="2400" dirty="0" smtClean="0"/>
              <a:t>Routing functions have not yet been determined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planning initially to use rule-of-thumb travel time estimates</a:t>
            </a:r>
            <a:endParaRPr lang="en-US" sz="2400" dirty="0"/>
          </a:p>
          <a:p>
            <a:pPr marL="639763" indent="-639763"/>
            <a:endParaRPr lang="en-US" sz="2400" dirty="0"/>
          </a:p>
          <a:p>
            <a:pPr marL="639763" indent="-639763"/>
            <a:r>
              <a:rPr lang="en-US" sz="2400" dirty="0" smtClean="0"/>
              <a:t>Only R-S Method can be implemented using available data</a:t>
            </a:r>
            <a:endParaRPr lang="en-US" sz="2400" dirty="0"/>
          </a:p>
          <a:p>
            <a:pPr marL="639763" indent="-639763"/>
            <a:endParaRPr lang="en-US" sz="1600" dirty="0" smtClean="0"/>
          </a:p>
          <a:p>
            <a:pPr marL="639763" indent="-639763"/>
            <a:endParaRPr lang="en-US" sz="2400" dirty="0" smtClean="0"/>
          </a:p>
          <a:p>
            <a:pPr marL="639763" indent="-639763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4025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0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Sources of Uncertainty (7)</a:t>
            </a:r>
          </a:p>
        </p:txBody>
      </p:sp>
      <p:sp>
        <p:nvSpPr>
          <p:cNvPr id="29700" name="Content Placeholder 11"/>
          <p:cNvSpPr>
            <a:spLocks noGrp="1"/>
          </p:cNvSpPr>
          <p:nvPr>
            <p:ph idx="1"/>
          </p:nvPr>
        </p:nvSpPr>
        <p:spPr>
          <a:xfrm>
            <a:off x="457200" y="1947863"/>
            <a:ext cx="8458200" cy="4525962"/>
          </a:xfrm>
        </p:spPr>
        <p:txBody>
          <a:bodyPr/>
          <a:lstStyle/>
          <a:p>
            <a:r>
              <a:rPr lang="en-US" sz="2200" dirty="0" smtClean="0"/>
              <a:t>Murphy Gaging Station (7.1)</a:t>
            </a:r>
          </a:p>
          <a:p>
            <a:pPr lvl="1"/>
            <a:r>
              <a:rPr lang="en-US" sz="1800" dirty="0" smtClean="0"/>
              <a:t>Rated “Good” by USGS (95% of daily values within 10% of true)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dirty="0" smtClean="0"/>
              <a:t>Subject to “shifts” during low flow period because of aquatic growth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dirty="0" smtClean="0"/>
              <a:t>Lowest achievable uncertainty ~ 1–2%  for multiple transects w/ boat</a:t>
            </a:r>
          </a:p>
          <a:p>
            <a:endParaRPr lang="en-US" sz="1800" dirty="0" smtClean="0"/>
          </a:p>
          <a:p>
            <a:r>
              <a:rPr lang="en-US" sz="2200" dirty="0" smtClean="0"/>
              <a:t>Reservoir Stage Method (7.2)</a:t>
            </a:r>
          </a:p>
          <a:p>
            <a:pPr lvl="1"/>
            <a:r>
              <a:rPr lang="en-US" sz="1800" dirty="0" smtClean="0"/>
              <a:t>Waves, wind, bathymetry</a:t>
            </a:r>
          </a:p>
          <a:p>
            <a:endParaRPr lang="en-US" sz="1800" dirty="0" smtClean="0"/>
          </a:p>
          <a:p>
            <a:r>
              <a:rPr lang="en-US" sz="2200" dirty="0" smtClean="0"/>
              <a:t>Flow Method (7.3)</a:t>
            </a:r>
          </a:p>
          <a:p>
            <a:pPr lvl="1"/>
            <a:r>
              <a:rPr lang="en-US" sz="2000" dirty="0" smtClean="0"/>
              <a:t>Uncertainty ↑ w/ the number of measurements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Content Placeholder 7" descr="Swan Falls Reservoir at daybreak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Summary &amp; Recommendations (8)</a:t>
            </a:r>
          </a:p>
        </p:txBody>
      </p:sp>
      <p:sp>
        <p:nvSpPr>
          <p:cNvPr id="31748" name="Content Placeholder 1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200" dirty="0" smtClean="0"/>
              <a:t>Two methods for determining </a:t>
            </a:r>
            <a:r>
              <a:rPr lang="en-US" sz="2200" i="1" u="sng" dirty="0" smtClean="0"/>
              <a:t>Adjusted Average Daily Flow</a:t>
            </a:r>
            <a:endParaRPr lang="en-US" sz="2200" dirty="0" smtClean="0"/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200" dirty="0" smtClean="0"/>
              <a:t>R-S Method recommended as primary approach </a:t>
            </a:r>
          </a:p>
          <a:p>
            <a:pPr marL="857250" lvl="1" indent="-457200"/>
            <a:r>
              <a:rPr lang="en-US" sz="1800" dirty="0" smtClean="0"/>
              <a:t>R-S Method is easier to implement </a:t>
            </a:r>
            <a:r>
              <a:rPr lang="en-US" sz="1800" i="1" dirty="0" smtClean="0"/>
              <a:t>(&amp; potentially more reliable</a:t>
            </a:r>
            <a:r>
              <a:rPr lang="en-US" sz="1800" dirty="0" smtClean="0"/>
              <a:t>) because it involves fewer measurements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200" dirty="0" smtClean="0"/>
              <a:t>R-S Method may be inaccurate during high winds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200" dirty="0" smtClean="0"/>
              <a:t>Implement R-S method for at least a year to refine &amp; evaluate reliability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200" dirty="0" smtClean="0"/>
              <a:t>Flow Method can’t be implemented w/ existing monitoring network</a:t>
            </a:r>
          </a:p>
          <a:p>
            <a:pPr marL="457200" indent="-457200">
              <a:buFontTx/>
              <a:buAutoNum type="arabicPeriod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and Recommendations (cont’d)</a:t>
            </a:r>
          </a:p>
        </p:txBody>
      </p:sp>
      <p:sp>
        <p:nvSpPr>
          <p:cNvPr id="41988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/>
          <a:lstStyle/>
          <a:p>
            <a:pPr marL="457200" indent="-457200">
              <a:buFontTx/>
              <a:buAutoNum type="arabicPeriod" startAt="6"/>
            </a:pPr>
            <a:r>
              <a:rPr lang="en-US" sz="2200" dirty="0" smtClean="0"/>
              <a:t>Continue to work toward implementation of Flow Method as a backup method and to evaluate reliability of R-S Method</a:t>
            </a:r>
          </a:p>
          <a:p>
            <a:pPr marL="457200" indent="-457200">
              <a:buFontTx/>
              <a:buAutoNum type="arabicPeriod" startAt="6"/>
            </a:pPr>
            <a:endParaRPr lang="en-US" sz="2200" dirty="0" smtClean="0"/>
          </a:p>
          <a:p>
            <a:pPr marL="457200" indent="-457200">
              <a:buFontTx/>
              <a:buAutoNum type="arabicPeriod" startAt="6"/>
            </a:pPr>
            <a:r>
              <a:rPr lang="en-US" sz="2200" dirty="0" smtClean="0"/>
              <a:t>Routing required w/ both methods </a:t>
            </a:r>
            <a:r>
              <a:rPr lang="en-US" sz="2200" dirty="0" smtClean="0">
                <a:sym typeface="Wingdings" pitchFamily="2" charset="2"/>
              </a:rPr>
              <a:t> test and refine routing assumptions</a:t>
            </a:r>
            <a:endParaRPr lang="en-US" sz="2200" dirty="0" smtClean="0"/>
          </a:p>
          <a:p>
            <a:pPr marL="457200" indent="-457200">
              <a:buFontTx/>
              <a:buAutoNum type="arabicPeriod" startAt="6"/>
            </a:pPr>
            <a:endParaRPr lang="en-US" sz="2200" dirty="0" smtClean="0"/>
          </a:p>
          <a:p>
            <a:pPr marL="457200" indent="-457200">
              <a:buFontTx/>
              <a:buAutoNum type="arabicPeriod" startAt="6"/>
            </a:pPr>
            <a:r>
              <a:rPr lang="en-US" sz="2200" dirty="0" smtClean="0"/>
              <a:t>Use multi-day averaging to smooth </a:t>
            </a:r>
            <a:r>
              <a:rPr lang="en-US" sz="2200" i="1" u="sng" dirty="0" smtClean="0"/>
              <a:t>Adjusted Average Daily Flow</a:t>
            </a:r>
            <a:r>
              <a:rPr lang="en-US" sz="2200" dirty="0" smtClean="0"/>
              <a:t> fluctuations</a:t>
            </a:r>
          </a:p>
          <a:p>
            <a:pPr marL="457200" indent="-457200">
              <a:buFontTx/>
              <a:buAutoNum type="arabicPeriod" startAt="6"/>
            </a:pPr>
            <a:endParaRPr lang="en-US" sz="2200" dirty="0" smtClean="0"/>
          </a:p>
          <a:p>
            <a:pPr marL="457200" indent="-457200"/>
            <a:r>
              <a:rPr lang="en-US" sz="2200" dirty="0" smtClean="0"/>
              <a:t>Make frequent boat-based flow measurements if approaching minimum flow to reduce uncertainty</a:t>
            </a:r>
          </a:p>
          <a:p>
            <a:pPr marL="457200" indent="-457200">
              <a:buFontTx/>
              <a:buNone/>
            </a:pPr>
            <a:endParaRPr lang="en-US" sz="2200" dirty="0" smtClean="0"/>
          </a:p>
          <a:p>
            <a:pPr marL="457200" indent="-457200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0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TWG Membership</a:t>
            </a:r>
          </a:p>
        </p:txBody>
      </p:sp>
      <p:sp>
        <p:nvSpPr>
          <p:cNvPr id="3076" name="Content Placeholder 1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State of Idaho</a:t>
            </a:r>
          </a:p>
          <a:p>
            <a:pPr lvl="1" eaLnBrk="1" hangingPunct="1">
              <a:defRPr/>
            </a:pPr>
            <a:r>
              <a:rPr lang="en-US" sz="2000" dirty="0" smtClean="0"/>
              <a:t>Christian Petrich, Liz Cresto, Sean Vincent, David Hoekema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Idaho Power Company</a:t>
            </a:r>
          </a:p>
          <a:p>
            <a:pPr lvl="1" eaLnBrk="1" hangingPunct="1">
              <a:defRPr/>
            </a:pPr>
            <a:r>
              <a:rPr lang="en-US" sz="2000" dirty="0" smtClean="0"/>
              <a:t>Jon Bowling &amp; Pete Vidmar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Consultants</a:t>
            </a:r>
          </a:p>
          <a:p>
            <a:pPr lvl="1" eaLnBrk="1" hangingPunct="1">
              <a:defRPr/>
            </a:pPr>
            <a:r>
              <a:rPr lang="en-US" sz="2000" dirty="0" smtClean="0"/>
              <a:t>Greg Sullivan (City of Pocatello)</a:t>
            </a:r>
          </a:p>
          <a:p>
            <a:pPr lvl="1" eaLnBrk="1" hangingPunct="1">
              <a:defRPr/>
            </a:pPr>
            <a:r>
              <a:rPr lang="en-US" sz="2000" dirty="0" smtClean="0"/>
              <a:t>Chuck Brendecke (IGWA)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USGS (non-membership/support role)</a:t>
            </a:r>
          </a:p>
          <a:p>
            <a:pPr lvl="1" eaLnBrk="1" hangingPunct="1">
              <a:defRPr/>
            </a:pPr>
            <a:r>
              <a:rPr lang="en-US" sz="2000" dirty="0" smtClean="0"/>
              <a:t>Molly Wood &amp; Dave Evetts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Concerns</a:t>
            </a:r>
          </a:p>
        </p:txBody>
      </p:sp>
      <p:sp>
        <p:nvSpPr>
          <p:cNvPr id="15364" name="Content Placeholder 1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Lead time for implementation</a:t>
            </a:r>
          </a:p>
          <a:p>
            <a:pPr lvl="1" eaLnBrk="1" hangingPunct="1">
              <a:defRPr/>
            </a:pPr>
            <a:r>
              <a:rPr lang="en-US" sz="1800" dirty="0" smtClean="0"/>
              <a:t>Draft M&amp;M Plan </a:t>
            </a:r>
            <a:r>
              <a:rPr lang="en-US" sz="1800" dirty="0"/>
              <a:t>proposes </a:t>
            </a:r>
            <a:r>
              <a:rPr lang="en-US" sz="1800" dirty="0" smtClean="0"/>
              <a:t>≥ 1 </a:t>
            </a:r>
            <a:r>
              <a:rPr lang="en-US" sz="1800" dirty="0"/>
              <a:t>year to </a:t>
            </a:r>
            <a:r>
              <a:rPr lang="en-US" sz="1800" dirty="0" smtClean="0"/>
              <a:t>develop/test/refine </a:t>
            </a:r>
            <a:r>
              <a:rPr lang="en-US" sz="1800" u="sng" dirty="0" smtClean="0"/>
              <a:t>R-S Method</a:t>
            </a:r>
          </a:p>
          <a:p>
            <a:pPr lvl="1" eaLnBrk="1" hangingPunct="1">
              <a:defRPr/>
            </a:pPr>
            <a:endParaRPr lang="en-US" sz="400" dirty="0" smtClean="0"/>
          </a:p>
          <a:p>
            <a:pPr lvl="1" eaLnBrk="1" hangingPunct="1">
              <a:defRPr/>
            </a:pPr>
            <a:r>
              <a:rPr lang="en-US" sz="1800" dirty="0" smtClean="0"/>
              <a:t>Seepage survey results, diversion measurements, and upstream gage data not yet available for implementation of </a:t>
            </a:r>
            <a:r>
              <a:rPr lang="en-US" sz="1800" u="sng" dirty="0" smtClean="0"/>
              <a:t>Flow Method</a:t>
            </a:r>
            <a:r>
              <a:rPr lang="en-US" sz="1800" dirty="0" smtClean="0"/>
              <a:t> </a:t>
            </a:r>
          </a:p>
          <a:p>
            <a:pPr lvl="1" eaLnBrk="1" hangingPunct="1">
              <a:defRPr/>
            </a:pPr>
            <a:endParaRPr lang="en-US" sz="400" dirty="0" smtClean="0"/>
          </a:p>
          <a:p>
            <a:pPr lvl="1" eaLnBrk="1" hangingPunct="1">
              <a:defRPr/>
            </a:pPr>
            <a:r>
              <a:rPr lang="en-US" sz="2000" dirty="0" smtClean="0"/>
              <a:t>Need to do additional work on routing, wind effects, uncertainty, and multi-day averaging</a:t>
            </a:r>
          </a:p>
          <a:p>
            <a:pPr lvl="1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200" dirty="0" smtClean="0"/>
              <a:t>Public perception</a:t>
            </a:r>
          </a:p>
          <a:p>
            <a:pPr lvl="1" eaLnBrk="1" hangingPunct="1">
              <a:defRPr/>
            </a:pPr>
            <a:r>
              <a:rPr lang="en-US" sz="1800" dirty="0" smtClean="0"/>
              <a:t>Avoid potential appearance of bias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200" dirty="0" smtClean="0"/>
              <a:t>Gage accuracy</a:t>
            </a:r>
          </a:p>
          <a:p>
            <a:pPr marL="740664" lvl="1" indent="-283464">
              <a:defRPr/>
            </a:pPr>
            <a:r>
              <a:rPr lang="en-US" sz="1800" dirty="0" smtClean="0"/>
              <a:t>Snake River nr Murphy (13172500) rated “Good” by USGS (± 10%)</a:t>
            </a:r>
          </a:p>
          <a:p>
            <a:pPr marL="740664" lvl="1" indent="-283464">
              <a:defRPr/>
            </a:pPr>
            <a:r>
              <a:rPr lang="en-US" sz="1800" dirty="0" smtClean="0"/>
              <a:t>Snake River below CJ Strike Dam (13171620) rated “Fair” (± 15%)</a:t>
            </a:r>
          </a:p>
          <a:p>
            <a:pPr marL="457200" indent="-457200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Swan Falls Reservoir at daybreak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93988" y="304800"/>
            <a:ext cx="3859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Next Steps</a:t>
            </a:r>
          </a:p>
        </p:txBody>
      </p:sp>
      <p:sp>
        <p:nvSpPr>
          <p:cNvPr id="35844" name="Content Placeholder 11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pPr eaLnBrk="1" hangingPunct="1"/>
            <a:r>
              <a:rPr lang="en-US" sz="2200" dirty="0" smtClean="0"/>
              <a:t>Finalize seepage survey </a:t>
            </a:r>
          </a:p>
          <a:p>
            <a:pPr lvl="1" eaLnBrk="1" hangingPunct="1"/>
            <a:r>
              <a:rPr lang="en-US" sz="1800" dirty="0" smtClean="0"/>
              <a:t>Seepage run #2 = July 16 &amp; 17</a:t>
            </a:r>
          </a:p>
          <a:p>
            <a:pPr lvl="1" eaLnBrk="1" hangingPunct="1"/>
            <a:r>
              <a:rPr lang="en-US" sz="1800" dirty="0" smtClean="0"/>
              <a:t>Draft report - December 1, 2013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200" dirty="0" smtClean="0"/>
              <a:t>Implement , evaluate, and refine protocol for the R-S Method using IPCO stage data</a:t>
            </a:r>
          </a:p>
          <a:p>
            <a:pPr lvl="1" eaLnBrk="1" hangingPunct="1"/>
            <a:r>
              <a:rPr lang="en-US" sz="1800" dirty="0" smtClean="0"/>
              <a:t>Evaluate wind impacts &amp; incorporate into protocol</a:t>
            </a:r>
          </a:p>
          <a:p>
            <a:pPr lvl="1" eaLnBrk="1" hangingPunct="1"/>
            <a:r>
              <a:rPr lang="en-US" sz="1800" dirty="0" smtClean="0"/>
              <a:t>Develop database and/or spreadsheet-based application for calculations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200" dirty="0" smtClean="0"/>
              <a:t>Install new gages</a:t>
            </a:r>
          </a:p>
          <a:p>
            <a:pPr lvl="1" eaLnBrk="1" hangingPunct="1"/>
            <a:r>
              <a:rPr lang="en-US" sz="1800" dirty="0" err="1" smtClean="0"/>
              <a:t>Bruneau</a:t>
            </a:r>
            <a:r>
              <a:rPr lang="en-US" sz="1800" dirty="0" smtClean="0"/>
              <a:t> River, </a:t>
            </a:r>
            <a:r>
              <a:rPr lang="en-US" sz="1800" dirty="0" err="1" smtClean="0"/>
              <a:t>Loveridge</a:t>
            </a:r>
            <a:r>
              <a:rPr lang="en-US" sz="1800" dirty="0" smtClean="0"/>
              <a:t> Bridge, &amp; upstream of Swan Falls Reservoir</a:t>
            </a:r>
          </a:p>
          <a:p>
            <a:pPr lvl="1" eaLnBrk="1" hangingPunct="1"/>
            <a:r>
              <a:rPr lang="en-US" sz="1800" dirty="0" smtClean="0"/>
              <a:t>Additional reservoir stage gages on CJ Strike</a:t>
            </a:r>
          </a:p>
          <a:p>
            <a:pPr lvl="1" eaLnBrk="1" hangingPunct="1"/>
            <a:r>
              <a:rPr lang="en-US" sz="1800" dirty="0" smtClean="0"/>
              <a:t>Add telemetry and survey Cottonwood Park stage gage (</a:t>
            </a:r>
            <a:r>
              <a:rPr lang="en-US" sz="1800" dirty="0" err="1" smtClean="0"/>
              <a:t>Bruneau</a:t>
            </a:r>
            <a:r>
              <a:rPr lang="en-US" sz="1800" dirty="0" smtClean="0"/>
              <a:t> Arm)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Next Steps (cont’d)</a:t>
            </a:r>
          </a:p>
        </p:txBody>
      </p:sp>
      <p:sp>
        <p:nvSpPr>
          <p:cNvPr id="36868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Implement Flow Method and compare w/ R-S Method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Work with USGS to quantify uncertainty for both methods</a:t>
            </a:r>
            <a:endParaRPr lang="en-US" sz="2400" i="1" u="sng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Revise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Measurement &amp; Monitoring Plan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Develop short- and long-range forecasting tools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Develop implementation plan?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Content Placeholder 4" descr="DSC_258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4" r="2324"/>
          <a:stretch>
            <a:fillRect/>
          </a:stretch>
        </p:blipFill>
        <p:spPr>
          <a:xfrm>
            <a:off x="-33338" y="0"/>
            <a:ext cx="9740901" cy="683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2" r="9952" b="20361"/>
          <a:stretch>
            <a:fillRect/>
          </a:stretch>
        </p:blipFill>
        <p:spPr>
          <a:xfrm>
            <a:off x="0" y="0"/>
            <a:ext cx="91725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TWG Goals</a:t>
            </a:r>
          </a:p>
        </p:txBody>
      </p:sp>
      <p:sp>
        <p:nvSpPr>
          <p:cNvPr id="4100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200" dirty="0" smtClean="0"/>
              <a:t>Facilitate determination of “</a:t>
            </a:r>
            <a:r>
              <a:rPr lang="en-US" sz="2200" i="1" u="sng" dirty="0" smtClean="0"/>
              <a:t>Average Daily Flow</a:t>
            </a:r>
            <a:r>
              <a:rPr lang="en-US" sz="2200" dirty="0" smtClean="0"/>
              <a:t>” as defined in paragraph 7 of the 1984 Agreement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200" dirty="0" smtClean="0"/>
              <a:t>Transparency</a:t>
            </a:r>
          </a:p>
          <a:p>
            <a:pPr marL="857250" lvl="1" indent="-457200" eaLnBrk="1" hangingPunct="1">
              <a:defRPr/>
            </a:pPr>
            <a:r>
              <a:rPr lang="en-US" sz="1800" dirty="0" smtClean="0"/>
              <a:t>Open, collaborative process w/ stakeholder representation</a:t>
            </a:r>
          </a:p>
          <a:p>
            <a:pPr marL="857250" lvl="1" indent="-457200" eaLnBrk="1" hangingPunct="1">
              <a:defRPr/>
            </a:pPr>
            <a:r>
              <a:rPr lang="en-US" sz="1800" dirty="0" smtClean="0"/>
              <a:t>Webpage to compile and disseminate information</a:t>
            </a:r>
          </a:p>
          <a:p>
            <a:pPr marL="857250" lvl="1" indent="-457200" eaLnBrk="1" hangingPunct="1">
              <a:defRPr/>
            </a:pPr>
            <a:endParaRPr lang="en-US" sz="1800" dirty="0" smtClean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200" dirty="0" smtClean="0"/>
              <a:t>Advise/inform policymakers re: technical issues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1800" dirty="0" smtClean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200" dirty="0" smtClean="0"/>
              <a:t>Assist with development of management responses/triggers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0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Work to Date</a:t>
            </a:r>
          </a:p>
        </p:txBody>
      </p:sp>
      <p:sp>
        <p:nvSpPr>
          <p:cNvPr id="3076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Pre-TWG work</a:t>
            </a:r>
          </a:p>
          <a:p>
            <a:pPr lvl="1" eaLnBrk="1" hangingPunct="1">
              <a:defRPr/>
            </a:pPr>
            <a:r>
              <a:rPr lang="en-US" sz="1800" dirty="0" smtClean="0"/>
              <a:t>Workshops on flow measurement 5/14/2009 and 6/11/2009</a:t>
            </a:r>
          </a:p>
          <a:p>
            <a:pPr lvl="1" eaLnBrk="1" hangingPunct="1">
              <a:defRPr/>
            </a:pPr>
            <a:r>
              <a:rPr lang="en-US" sz="1800" dirty="0" err="1" smtClean="0"/>
              <a:t>Dreher</a:t>
            </a:r>
            <a:r>
              <a:rPr lang="en-US" sz="1800" dirty="0" smtClean="0"/>
              <a:t> report</a:t>
            </a:r>
          </a:p>
          <a:p>
            <a:pPr lvl="1" eaLnBrk="1" hangingPunct="1">
              <a:defRPr/>
            </a:pPr>
            <a:r>
              <a:rPr lang="en-US" sz="1800" dirty="0" smtClean="0"/>
              <a:t>Reconnaissance field work (IPCO, USGS, and IDWR)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200" dirty="0" smtClean="0"/>
              <a:t>TWG</a:t>
            </a:r>
          </a:p>
          <a:p>
            <a:pPr lvl="1" eaLnBrk="1" hangingPunct="1">
              <a:defRPr/>
            </a:pPr>
            <a:r>
              <a:rPr lang="en-US" sz="1800" dirty="0" smtClean="0"/>
              <a:t>13 meetings + March 2012 Policy Group debrief + October 2012 fieldtrip</a:t>
            </a:r>
          </a:p>
          <a:p>
            <a:pPr lvl="1" eaLnBrk="1" hangingPunct="1">
              <a:defRPr/>
            </a:pPr>
            <a:r>
              <a:rPr lang="en-US" sz="1800" dirty="0" smtClean="0"/>
              <a:t>Upstream </a:t>
            </a:r>
            <a:r>
              <a:rPr lang="en-US" sz="1800" dirty="0"/>
              <a:t>gage locations </a:t>
            </a:r>
            <a:r>
              <a:rPr lang="en-US" sz="1800" dirty="0" smtClean="0"/>
              <a:t>identified for </a:t>
            </a:r>
            <a:r>
              <a:rPr lang="en-US" sz="1800" dirty="0"/>
              <a:t>CJ Strike and Swan Falls reservoirs</a:t>
            </a:r>
          </a:p>
          <a:p>
            <a:pPr lvl="1" eaLnBrk="1" hangingPunct="1">
              <a:defRPr/>
            </a:pPr>
            <a:r>
              <a:rPr lang="en-US" sz="1800" dirty="0" smtClean="0"/>
              <a:t>New </a:t>
            </a:r>
            <a:r>
              <a:rPr lang="en-US" sz="1800" dirty="0"/>
              <a:t>reservoir stage gage </a:t>
            </a:r>
            <a:r>
              <a:rPr lang="en-US" sz="1800" dirty="0" smtClean="0"/>
              <a:t>installed by IPCO in </a:t>
            </a:r>
            <a:r>
              <a:rPr lang="en-US" sz="1800" dirty="0" err="1"/>
              <a:t>Bruneau</a:t>
            </a:r>
            <a:r>
              <a:rPr lang="en-US" sz="1800" dirty="0"/>
              <a:t> Arm of CJ Strike</a:t>
            </a:r>
          </a:p>
          <a:p>
            <a:pPr lvl="1" eaLnBrk="1" hangingPunct="1">
              <a:defRPr/>
            </a:pPr>
            <a:r>
              <a:rPr lang="en-US" sz="1800" dirty="0" smtClean="0"/>
              <a:t>Seepage survey (November 2012 &amp; July 2013)</a:t>
            </a:r>
          </a:p>
          <a:p>
            <a:pPr lvl="1" eaLnBrk="1" hangingPunct="1">
              <a:defRPr/>
            </a:pPr>
            <a:r>
              <a:rPr lang="en-US" sz="1800" dirty="0" smtClean="0"/>
              <a:t>Collecting, compiling, &amp; analyzing data </a:t>
            </a:r>
            <a:r>
              <a:rPr lang="en-US" sz="1800" dirty="0" smtClean="0">
                <a:sym typeface="Wingdings" pitchFamily="2" charset="2"/>
              </a:rPr>
              <a:t> IDWR website</a:t>
            </a:r>
            <a:endParaRPr lang="en-US" sz="1200" dirty="0" smtClean="0"/>
          </a:p>
          <a:p>
            <a:pPr lvl="2" eaLnBrk="1" hangingPunct="1">
              <a:defRPr/>
            </a:pPr>
            <a:r>
              <a:rPr lang="en-US" sz="1400" dirty="0" smtClean="0"/>
              <a:t>Wind analysis report (IPCO)</a:t>
            </a:r>
          </a:p>
          <a:p>
            <a:pPr lvl="1" eaLnBrk="1" hangingPunct="1">
              <a:defRPr/>
            </a:pPr>
            <a:r>
              <a:rPr lang="en-US" sz="1800" dirty="0" smtClean="0"/>
              <a:t>Draft </a:t>
            </a:r>
            <a:r>
              <a:rPr lang="en-US" sz="1800" dirty="0" err="1" smtClean="0"/>
              <a:t>Streamflow</a:t>
            </a:r>
            <a:r>
              <a:rPr lang="en-US" sz="1800" dirty="0" smtClean="0"/>
              <a:t> Measurement and Monitoring Plan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Content Placeholder 5" descr="ADCP on IPCO jetboa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Draft M&amp;M Plan - Purpose (Section 1.1)</a:t>
            </a:r>
          </a:p>
        </p:txBody>
      </p:sp>
      <p:sp>
        <p:nvSpPr>
          <p:cNvPr id="8196" name="Content Placeholder 11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4525963"/>
          </a:xfrm>
        </p:spPr>
        <p:txBody>
          <a:bodyPr/>
          <a:lstStyle/>
          <a:p>
            <a:r>
              <a:rPr lang="en-US" sz="2400" dirty="0" smtClean="0"/>
              <a:t>paraphrasing (inserted text w/in parentheses):</a:t>
            </a:r>
          </a:p>
          <a:p>
            <a:pPr lvl="1">
              <a:buNone/>
            </a:pPr>
            <a:endParaRPr lang="en-US" sz="2400" dirty="0" smtClean="0"/>
          </a:p>
          <a:p>
            <a:pPr marL="914400" lvl="1">
              <a:buNone/>
            </a:pPr>
            <a:r>
              <a:rPr lang="en-US" sz="2400" dirty="0" smtClean="0"/>
              <a:t>   “</a:t>
            </a:r>
            <a:r>
              <a:rPr lang="en-US" sz="2400" i="1" dirty="0" smtClean="0"/>
              <a:t>The purpose of this report is to outline a measurement and monitoring protocol </a:t>
            </a:r>
            <a:r>
              <a:rPr lang="en-US" sz="2400" dirty="0" smtClean="0"/>
              <a:t>(for calculating the </a:t>
            </a:r>
            <a:r>
              <a:rPr lang="en-US" sz="2400" i="1" u="sng" dirty="0" smtClean="0"/>
              <a:t>Adjusted Average Daily Flow</a:t>
            </a:r>
            <a:r>
              <a:rPr lang="en-US" sz="2400" dirty="0" smtClean="0"/>
              <a:t> in accordance with the partial decrees) </a:t>
            </a:r>
            <a:r>
              <a:rPr lang="en-US" sz="2400" i="1" dirty="0" smtClean="0"/>
              <a:t>for use in distribution of water to hydropower rights </a:t>
            </a:r>
            <a:r>
              <a:rPr lang="en-US" sz="2400" dirty="0" smtClean="0"/>
              <a:t>(list of water right #s) </a:t>
            </a:r>
            <a:r>
              <a:rPr lang="en-US" sz="2400" i="1" dirty="0" smtClean="0"/>
              <a:t>and minimum stream flow water rights </a:t>
            </a:r>
            <a:r>
              <a:rPr lang="en-US" sz="2400" dirty="0" smtClean="0"/>
              <a:t>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list of water right #s)”</a:t>
            </a:r>
            <a:endParaRPr lang="en-US" sz="2400" i="1" u="sng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Terminology (1.3)</a:t>
            </a:r>
          </a:p>
        </p:txBody>
      </p:sp>
      <p:sp>
        <p:nvSpPr>
          <p:cNvPr id="9220" name="Content Placeholder 11"/>
          <p:cNvSpPr>
            <a:spLocks noGrp="1"/>
          </p:cNvSpPr>
          <p:nvPr>
            <p:ph idx="1"/>
          </p:nvPr>
        </p:nvSpPr>
        <p:spPr>
          <a:xfrm>
            <a:off x="457200" y="2051050"/>
            <a:ext cx="8382000" cy="4525963"/>
          </a:xfrm>
        </p:spPr>
        <p:txBody>
          <a:bodyPr/>
          <a:lstStyle/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On partial decrees (&amp; in 1984 Agreement):</a:t>
            </a:r>
          </a:p>
          <a:p>
            <a:pPr marL="1039813" lvl="1" indent="-639763"/>
            <a:r>
              <a:rPr lang="en-US" sz="2000" dirty="0" smtClean="0"/>
              <a:t>“</a:t>
            </a:r>
            <a:r>
              <a:rPr lang="en-US" sz="2000" i="1" u="sng" dirty="0" smtClean="0"/>
              <a:t>Average Daily Flow</a:t>
            </a:r>
            <a:r>
              <a:rPr lang="en-US" sz="2000" dirty="0" smtClean="0"/>
              <a:t>” (daily average of flow measurements at the Murphy gage </a:t>
            </a:r>
            <a:r>
              <a:rPr lang="en-US" sz="2000" u="sng" dirty="0" smtClean="0"/>
              <a:t>adjusted</a:t>
            </a:r>
            <a:r>
              <a:rPr lang="en-US" sz="2000" dirty="0" smtClean="0"/>
              <a:t> to account for IPCO operations)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In the Draft M&amp;M Plan:</a:t>
            </a:r>
          </a:p>
          <a:p>
            <a:pPr marL="1039813" lvl="1" indent="-639763"/>
            <a:r>
              <a:rPr lang="en-US" sz="2000" dirty="0" smtClean="0"/>
              <a:t>“</a:t>
            </a:r>
            <a:r>
              <a:rPr lang="en-US" sz="2000" i="1" u="sng" dirty="0" smtClean="0"/>
              <a:t>Unadjusted Average Daily Flow</a:t>
            </a:r>
            <a:r>
              <a:rPr lang="en-US" sz="2000" dirty="0" smtClean="0"/>
              <a:t>”</a:t>
            </a:r>
          </a:p>
          <a:p>
            <a:pPr marL="1039813" lvl="1" indent="-639763"/>
            <a:r>
              <a:rPr lang="en-US" sz="2000" dirty="0" smtClean="0"/>
              <a:t>“</a:t>
            </a:r>
            <a:r>
              <a:rPr lang="en-US" sz="2000" i="1" u="sng" dirty="0" smtClean="0"/>
              <a:t>Adjusted Average Daily Flow</a:t>
            </a:r>
            <a:r>
              <a:rPr lang="en-US" sz="2000" dirty="0" smtClean="0"/>
              <a:t>”</a:t>
            </a:r>
          </a:p>
          <a:p>
            <a:pPr marL="1039813" lvl="1" indent="-639763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b_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Partial Decree Provisions (2)</a:t>
            </a:r>
          </a:p>
        </p:txBody>
      </p:sp>
      <p:sp>
        <p:nvSpPr>
          <p:cNvPr id="10244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/>
          <a:lstStyle/>
          <a:p>
            <a:pPr marL="639763" indent="-639763"/>
            <a:r>
              <a:rPr lang="en-US" sz="2400" i="1" u="sng" dirty="0" smtClean="0"/>
              <a:t>(Adjusted) Average Daily Flow</a:t>
            </a:r>
            <a:r>
              <a:rPr lang="en-US" sz="2400" dirty="0" smtClean="0"/>
              <a:t> at Murphy includes adjustments to remove effects of IPCO reservoir operations </a:t>
            </a:r>
            <a:r>
              <a:rPr lang="en-US" sz="2400" u="sng" dirty="0" smtClean="0"/>
              <a:t>and</a:t>
            </a:r>
            <a:r>
              <a:rPr lang="en-US" sz="2400" dirty="0" smtClean="0"/>
              <a:t> releases of IPCO water from sources upstream of Milner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i="1" u="sng" dirty="0" smtClean="0"/>
              <a:t>(Adjusted) Average Daily Flow</a:t>
            </a:r>
            <a:r>
              <a:rPr lang="en-US" sz="2400" dirty="0" smtClean="0"/>
              <a:t> at Murphy = 3,900 </a:t>
            </a:r>
            <a:r>
              <a:rPr lang="en-US" sz="2400" dirty="0" err="1" smtClean="0"/>
              <a:t>cfs</a:t>
            </a:r>
            <a:r>
              <a:rPr lang="en-US" sz="2400" dirty="0" smtClean="0"/>
              <a:t> (4/01 – 10/31) and 5,600 </a:t>
            </a:r>
            <a:r>
              <a:rPr lang="en-US" sz="2400" dirty="0" err="1" smtClean="0"/>
              <a:t>cfs</a:t>
            </a:r>
            <a:r>
              <a:rPr lang="en-US" sz="2400" dirty="0" smtClean="0"/>
              <a:t> (11/01 – 3/31)</a:t>
            </a:r>
          </a:p>
          <a:p>
            <a:pPr marL="639763" indent="-639763"/>
            <a:endParaRPr lang="en-US" sz="2400" dirty="0" smtClean="0"/>
          </a:p>
          <a:p>
            <a:pPr marL="639763" indent="-639763"/>
            <a:r>
              <a:rPr lang="en-US" sz="2400" dirty="0" smtClean="0"/>
              <a:t>Excludes surface </a:t>
            </a:r>
            <a:r>
              <a:rPr lang="en-US" sz="2400" dirty="0"/>
              <a:t>water and </a:t>
            </a:r>
            <a:r>
              <a:rPr lang="en-US" sz="2400" dirty="0" smtClean="0"/>
              <a:t>groundwater </a:t>
            </a:r>
            <a:r>
              <a:rPr lang="en-US" sz="2400" dirty="0"/>
              <a:t>outside the “</a:t>
            </a:r>
            <a:r>
              <a:rPr lang="en-US" sz="2400" i="1" dirty="0"/>
              <a:t>Trust Area</a:t>
            </a:r>
            <a:r>
              <a:rPr lang="en-US" sz="2400" dirty="0" smtClean="0"/>
              <a:t>” from consideration in distributing water to the partial decrees</a:t>
            </a:r>
            <a:endParaRPr lang="en-US" sz="2400" dirty="0"/>
          </a:p>
          <a:p>
            <a:pPr marL="639763" indent="-639763"/>
            <a:endParaRPr lang="en-US" sz="2200" dirty="0" smtClean="0"/>
          </a:p>
          <a:p>
            <a:pPr marL="639763" indent="-639763"/>
            <a:endParaRPr lang="en-US" sz="2200" dirty="0" smtClean="0"/>
          </a:p>
          <a:p>
            <a:pPr marL="639763" indent="-639763">
              <a:buFontTx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1436</Words>
  <Application>Microsoft Office PowerPoint</Application>
  <PresentationFormat>On-screen Show (4:3)</PresentationFormat>
  <Paragraphs>255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Talking Points</vt:lpstr>
      <vt:lpstr>TWG Membership</vt:lpstr>
      <vt:lpstr>TWG Goals</vt:lpstr>
      <vt:lpstr>Work to Date</vt:lpstr>
      <vt:lpstr>Slide 6</vt:lpstr>
      <vt:lpstr>Draft M&amp;M Plan - Purpose (Section 1.1)</vt:lpstr>
      <vt:lpstr>Terminology (1.3)</vt:lpstr>
      <vt:lpstr> Partial Decree Provisions (2)</vt:lpstr>
      <vt:lpstr>Slide 10</vt:lpstr>
      <vt:lpstr> Hydrology (3)</vt:lpstr>
      <vt:lpstr>Slide 12</vt:lpstr>
      <vt:lpstr> Hydrology (cont’d)</vt:lpstr>
      <vt:lpstr>Slide 14</vt:lpstr>
      <vt:lpstr>Slide 15</vt:lpstr>
      <vt:lpstr> Hydrology (cont’d)</vt:lpstr>
      <vt:lpstr>Slide 17</vt:lpstr>
      <vt:lpstr> Hydropower Facilities (4)</vt:lpstr>
      <vt:lpstr>Slide 19</vt:lpstr>
      <vt:lpstr>Slide 20</vt:lpstr>
      <vt:lpstr>Quantifying Impact of IPCO Operations (5)</vt:lpstr>
      <vt:lpstr>Methods for Estimating Change in Storage</vt:lpstr>
      <vt:lpstr>Slide 23</vt:lpstr>
      <vt:lpstr>Procedure</vt:lpstr>
      <vt:lpstr>Important Points</vt:lpstr>
      <vt:lpstr>Sources of Uncertainty (7)</vt:lpstr>
      <vt:lpstr>Slide 27</vt:lpstr>
      <vt:lpstr>Summary &amp; Recommendations (8)</vt:lpstr>
      <vt:lpstr>Summary and Recommendations (cont’d)</vt:lpstr>
      <vt:lpstr>Concerns</vt:lpstr>
      <vt:lpstr>Slide 31</vt:lpstr>
      <vt:lpstr>Next Steps</vt:lpstr>
      <vt:lpstr>Next Steps (cont’d)</vt:lpstr>
      <vt:lpstr>Slide 34</vt:lpstr>
      <vt:lpstr>Slide 35</vt:lpstr>
    </vt:vector>
  </TitlesOfParts>
  <Company>IDWR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sv</cp:lastModifiedBy>
  <cp:revision>506</cp:revision>
  <dcterms:created xsi:type="dcterms:W3CDTF">2009-05-11T14:37:26Z</dcterms:created>
  <dcterms:modified xsi:type="dcterms:W3CDTF">2013-07-01T14:57:25Z</dcterms:modified>
</cp:coreProperties>
</file>