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modernComment_103_A177A31D.xml" ContentType="application/vnd.ms-powerpoint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modernComment_111_B9281E95.xml" ContentType="application/vnd.ms-powerpoint.comment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omments/modernComment_128_13BED2F0.xml" ContentType="application/vnd.ms-powerpoint.comment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sldIdLst>
    <p:sldId id="369" r:id="rId2"/>
    <p:sldId id="256" r:id="rId3"/>
    <p:sldId id="279" r:id="rId4"/>
    <p:sldId id="260" r:id="rId5"/>
    <p:sldId id="278" r:id="rId6"/>
    <p:sldId id="280" r:id="rId7"/>
    <p:sldId id="259" r:id="rId8"/>
    <p:sldId id="376" r:id="rId9"/>
    <p:sldId id="289" r:id="rId10"/>
    <p:sldId id="620" r:id="rId11"/>
    <p:sldId id="377" r:id="rId12"/>
    <p:sldId id="261" r:id="rId13"/>
    <p:sldId id="288" r:id="rId14"/>
    <p:sldId id="621" r:id="rId15"/>
    <p:sldId id="263" r:id="rId16"/>
    <p:sldId id="285" r:id="rId17"/>
    <p:sldId id="286" r:id="rId18"/>
    <p:sldId id="371" r:id="rId19"/>
    <p:sldId id="372" r:id="rId20"/>
    <p:sldId id="373" r:id="rId21"/>
    <p:sldId id="374" r:id="rId22"/>
    <p:sldId id="375" r:id="rId23"/>
    <p:sldId id="292" r:id="rId24"/>
    <p:sldId id="269" r:id="rId25"/>
    <p:sldId id="293" r:id="rId26"/>
    <p:sldId id="273" r:id="rId27"/>
    <p:sldId id="306" r:id="rId28"/>
    <p:sldId id="296" r:id="rId29"/>
    <p:sldId id="300" r:id="rId30"/>
    <p:sldId id="294" r:id="rId31"/>
    <p:sldId id="308" r:id="rId32"/>
    <p:sldId id="309" r:id="rId33"/>
    <p:sldId id="310" r:id="rId34"/>
    <p:sldId id="304" r:id="rId35"/>
    <p:sldId id="311" r:id="rId36"/>
    <p:sldId id="368" r:id="rId37"/>
    <p:sldId id="330" r:id="rId38"/>
    <p:sldId id="367" r:id="rId39"/>
    <p:sldId id="370" r:id="rId40"/>
    <p:sldId id="262" r:id="rId41"/>
    <p:sldId id="617" r:id="rId42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7486449-71E7-5BD4-9433-4EDA2387034E}" name="Visosky, Steven" initials="SV" userId="S::Steven.Visosky@idwr.idaho.gov::509bd35d-4fd1-496f-a813-da2690f5c82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omments/modernComment_103_A177A31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8A774AB-DC0A-4CC0-96A9-5BAEADBC4BB1}" authorId="{77486449-71E7-5BD4-9433-4EDA2387034E}" status="resolved" created="2025-09-19T20:16:12.560" complete="100000">
    <pc:sldMkLst xmlns:pc="http://schemas.microsoft.com/office/powerpoint/2013/main/command">
      <pc:docMk/>
      <pc:sldMk cId="2708972317" sldId="259"/>
    </pc:sldMkLst>
    <p188:txBody>
      <a:bodyPr/>
      <a:lstStyle/>
      <a:p>
        <a:r>
          <a:rPr lang="en-US"/>
          <a:t>Be consistent with WD122 or Water District 122 </a:t>
        </a:r>
      </a:p>
    </p188:txBody>
  </p188:cm>
</p188:cmLst>
</file>

<file path=ppt/comments/modernComment_111_B9281E9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5BCF644-3454-45FE-834E-137EFDE9C093}" authorId="{77486449-71E7-5BD4-9433-4EDA2387034E}" status="resolved" created="2025-09-19T21:05:17.412" complete="100000">
    <pc:sldMkLst xmlns:pc="http://schemas.microsoft.com/office/powerpoint/2013/main/command">
      <pc:docMk/>
      <pc:sldMk cId="3106414229" sldId="273"/>
    </pc:sldMkLst>
    <p188:txBody>
      <a:bodyPr/>
      <a:lstStyle/>
      <a:p>
        <a:r>
          <a:rPr lang="en-US"/>
          <a:t>Maybe note the similarities and differences of POD between the two districts.  WD129 has 582 diversions / 373 that require measurement, or just say similar or slightly larger   </a:t>
        </a:r>
      </a:p>
    </p188:txBody>
  </p188:cm>
</p188:cmLst>
</file>

<file path=ppt/comments/modernComment_128_13BED2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9496FC0-36BA-414A-9753-381E4CF49147}" authorId="{77486449-71E7-5BD4-9433-4EDA2387034E}" status="resolved" created="2025-09-19T21:08:56.64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1272944" sldId="296"/>
      <ac:spMk id="10" creationId="{10D1ABA4-07FA-E7F2-D697-C85CCE5E5E67}"/>
    </ac:deMkLst>
    <p188:txBody>
      <a:bodyPr/>
      <a:lstStyle/>
      <a:p>
        <a:r>
          <a:rPr lang="en-US"/>
          <a:t>We will issue an order to create the district.  Don’t make it seem like there is a chance it wont happen.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D328290-C472-457F-A954-F5D6B51EFE57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A92F1ED-F652-4020-A7BA-42F2CAC2D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128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49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D19FA-EC86-093A-BF0A-386782916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39F7C5-9F68-B3F3-768D-4A469F680F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96BBDA-5845-13A2-5562-E85665908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9D30A3-FAAB-A220-D04C-90462E10C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93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48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41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387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A91A5-3B80-3171-7EF4-2FB6AAF78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33D0D2-B9E8-0B62-80F6-D302119FB6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309163-2D97-20DE-C493-635DBF873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60250-8F88-CA54-8F99-BDBF17BC8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805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37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93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51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49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51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668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4789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034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55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625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30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9855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4377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645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65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71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44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767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2413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638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7483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022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4916">
              <a:defRPr/>
            </a:pPr>
            <a:fld id="{B96B5117-0AD0-4193-9319-2B2744DDEABC}" type="slidenum">
              <a:rPr lang="en-US">
                <a:solidFill>
                  <a:prstClr val="black"/>
                </a:solidFill>
                <a:latin typeface="Calibri"/>
              </a:rPr>
              <a:pPr defTabSz="924916">
                <a:defRPr/>
              </a:pPr>
              <a:t>36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5925" y="701675"/>
            <a:ext cx="6211888" cy="3494088"/>
          </a:xfrm>
          <a:ln w="12700" cap="flat">
            <a:solidFill>
              <a:schemeClr val="tx1"/>
            </a:solidFill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573" tIns="45475" rIns="92573" bIns="45475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099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2750" y="700088"/>
            <a:ext cx="6216650" cy="3497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4916">
              <a:defRPr/>
            </a:pPr>
            <a:fld id="{7512BD11-925D-496D-8FC5-A59B728C0530}" type="slidenum">
              <a:rPr lang="en-US">
                <a:solidFill>
                  <a:prstClr val="black"/>
                </a:solidFill>
                <a:latin typeface="Calibri"/>
              </a:rPr>
              <a:pPr defTabSz="924916">
                <a:defRPr/>
              </a:pPr>
              <a:t>37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33237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6B5117-0AD0-4193-9319-2B2744DDEAB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249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5925" y="701675"/>
            <a:ext cx="6211888" cy="3494088"/>
          </a:xfrm>
          <a:ln w="12700" cap="flat">
            <a:solidFill>
              <a:schemeClr val="tx1"/>
            </a:solidFill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573" tIns="45475" rIns="92573" bIns="45475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144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80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8903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57912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91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43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26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6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62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92F1ED-F652-4020-A7BA-42F2CAC2D3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52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68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11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33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47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4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05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77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22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3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9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00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9B84C7-72CB-4E00-B585-9DC1216A3775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081AC4-04EF-4078-A808-2A147AB30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99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t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1_B9281E9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8_13BED2F0.xm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5.pn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2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3_A177A31D.xml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ACE36A-DF3D-87C7-FDBE-D706109120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55" y="293777"/>
            <a:ext cx="8494323" cy="65637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9285767-D855-2B68-6EB6-2EDDC1AE84CD}"/>
              </a:ext>
            </a:extLst>
          </p:cNvPr>
          <p:cNvSpPr txBox="1"/>
          <p:nvPr/>
        </p:nvSpPr>
        <p:spPr>
          <a:xfrm>
            <a:off x="3968553" y="-37563"/>
            <a:ext cx="4254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Proposed Water District 120 Expansion</a:t>
            </a:r>
          </a:p>
        </p:txBody>
      </p:sp>
    </p:spTree>
    <p:extLst>
      <p:ext uri="{BB962C8B-B14F-4D97-AF65-F5344CB8AC3E}">
        <p14:creationId xmlns:p14="http://schemas.microsoft.com/office/powerpoint/2010/main" val="1052626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558AA2-7918-0C55-6C68-B2A5E455C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870A52-0EAF-DD66-13CC-47736B3160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5" y="951726"/>
            <a:ext cx="11876089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501034-86C3-0EBB-FF54-58E86F8771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5" y="217776"/>
            <a:ext cx="3322896" cy="5903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F660AF-A785-30AC-9DC6-C67771AF9568}"/>
              </a:ext>
            </a:extLst>
          </p:cNvPr>
          <p:cNvSpPr txBox="1"/>
          <p:nvPr/>
        </p:nvSpPr>
        <p:spPr>
          <a:xfrm>
            <a:off x="3057561" y="1186312"/>
            <a:ext cx="609447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A water district is NOT a Ground Water District</a:t>
            </a:r>
          </a:p>
          <a:p>
            <a:endParaRPr lang="en-US" sz="28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Ground water districts are created by water users, as opposed to being created by IDWR</a:t>
            </a:r>
          </a:p>
          <a:p>
            <a:pPr lvl="1"/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Ground water districts can represent users in water use issues, legal matters</a:t>
            </a:r>
          </a:p>
          <a:p>
            <a:pPr lvl="1"/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Ground water districts can develop and implement mitigation plans and recharge programs</a:t>
            </a:r>
          </a:p>
        </p:txBody>
      </p:sp>
    </p:spTree>
    <p:extLst>
      <p:ext uri="{BB962C8B-B14F-4D97-AF65-F5344CB8AC3E}">
        <p14:creationId xmlns:p14="http://schemas.microsoft.com/office/powerpoint/2010/main" val="224789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7B02F-7E2B-5CB4-09DE-F2C7F8D28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9CD5CF-52F8-378F-1178-86978D1C64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3" b="32393"/>
          <a:stretch/>
        </p:blipFill>
        <p:spPr>
          <a:xfrm>
            <a:off x="0" y="4"/>
            <a:ext cx="12192000" cy="120799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ACBFA5F-99A1-AF56-EE7A-8E5CE60B11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50182"/>
            <a:ext cx="12192000" cy="207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9CD8E4-A651-4F36-BF06-F24687DE55F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1545455" cy="1207997"/>
          </a:xfrm>
          <a:prstGeom prst="rect">
            <a:avLst/>
          </a:prstGeom>
          <a:gradFill flip="none" rotWithShape="1">
            <a:gsLst>
              <a:gs pos="14000">
                <a:schemeClr val="tx1"/>
              </a:gs>
              <a:gs pos="100000">
                <a:schemeClr val="accent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723A26-C940-70B6-624B-58FD065A2FF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399" y="326503"/>
            <a:ext cx="3322896" cy="590314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82BD269-8883-72DA-3206-355F897ABD14}"/>
              </a:ext>
            </a:extLst>
          </p:cNvPr>
          <p:cNvSpPr txBox="1">
            <a:spLocks noChangeArrowheads="1"/>
          </p:cNvSpPr>
          <p:nvPr/>
        </p:nvSpPr>
        <p:spPr>
          <a:xfrm>
            <a:off x="1200727" y="1243316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What Do Water Districts Do?</a:t>
            </a:r>
            <a:endParaRPr lang="en-US" sz="40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2F06DD79-5861-3112-068E-91CBE531C2D9}"/>
              </a:ext>
            </a:extLst>
          </p:cNvPr>
          <p:cNvSpPr txBox="1">
            <a:spLocks noChangeArrowheads="1"/>
          </p:cNvSpPr>
          <p:nvPr/>
        </p:nvSpPr>
        <p:spPr>
          <a:xfrm>
            <a:off x="1734127" y="1597021"/>
            <a:ext cx="8077200" cy="52609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  <a:defRPr/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BE5F30-8996-38D8-DB23-AFE5503737AE}"/>
              </a:ext>
            </a:extLst>
          </p:cNvPr>
          <p:cNvSpPr txBox="1"/>
          <p:nvPr/>
        </p:nvSpPr>
        <p:spPr>
          <a:xfrm>
            <a:off x="1133341" y="2067059"/>
            <a:ext cx="99231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Administer and distribute water within designated boundaries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Deliver water by priority and consistent with water right limits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Measure and report water use </a:t>
            </a:r>
          </a:p>
          <a:p>
            <a:r>
              <a:rPr lang="en-US" sz="2400" dirty="0"/>
              <a:t>	- Ground Water Districts can measure and report use of their members 	to the water district.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Assist with unauthorized uses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Assist IDWR and water users with records and local knowledge (ownership changes, diversion locations, transfer reviews, etc.)</a:t>
            </a:r>
          </a:p>
        </p:txBody>
      </p:sp>
    </p:spTree>
    <p:extLst>
      <p:ext uri="{BB962C8B-B14F-4D97-AF65-F5344CB8AC3E}">
        <p14:creationId xmlns:p14="http://schemas.microsoft.com/office/powerpoint/2010/main" val="2977961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AA92FF-DE7F-5062-DF5C-D06949001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720DCB-4BEB-1FF8-D0E9-0FACD80794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5" y="951726"/>
            <a:ext cx="11876089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7D0093-64B5-E0BE-64BA-379F18A6BF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5" y="217776"/>
            <a:ext cx="3322896" cy="590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848B67-96CB-55A1-8887-A095B8BD7544}"/>
              </a:ext>
            </a:extLst>
          </p:cNvPr>
          <p:cNvSpPr txBox="1"/>
          <p:nvPr/>
        </p:nvSpPr>
        <p:spPr>
          <a:xfrm>
            <a:off x="1903066" y="1130193"/>
            <a:ext cx="8403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Why is IDWR Doing This?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25614-C0E9-89F3-83A7-C1D5C2B41F08}"/>
              </a:ext>
            </a:extLst>
          </p:cNvPr>
          <p:cNvSpPr txBox="1"/>
          <p:nvPr/>
        </p:nvSpPr>
        <p:spPr>
          <a:xfrm>
            <a:off x="1171977" y="1899634"/>
            <a:ext cx="10058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Ground water rights within the proposed district modification boundary are not being administered by a water district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Snake River Basin Adjudication completed – Final Unified Decree signed August 25, 2014.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Measurement and reporting of use is necessary to understand where use is occurring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Answer questions raised by both ground water and surface water users, both inside and outside the basin.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Regulate water rights so that authorized limits are not exceeded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49595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54C40-CE18-CF8E-BA22-747FFD699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7DFEEC1-1A48-1F5B-48ED-40EE5DBAC5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5" b="32889"/>
          <a:stretch/>
        </p:blipFill>
        <p:spPr>
          <a:xfrm>
            <a:off x="0" y="5"/>
            <a:ext cx="12192000" cy="10778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F29252-B77B-1EFB-5104-54C0CD6D4B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0305" y="6093435"/>
            <a:ext cx="2477969" cy="4402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7D78F4-859C-347C-9623-FEE7C648A35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50182"/>
            <a:ext cx="12192000" cy="207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52EB3F-4ECA-EA37-E03E-577AA096FD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59143"/>
            <a:ext cx="12192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C30CA8-CA8F-99AE-9E1C-6F45AEDD2F35}"/>
              </a:ext>
            </a:extLst>
          </p:cNvPr>
          <p:cNvSpPr txBox="1">
            <a:spLocks/>
          </p:cNvSpPr>
          <p:nvPr/>
        </p:nvSpPr>
        <p:spPr>
          <a:xfrm>
            <a:off x="1524000" y="1194421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/>
              <a:t>cont</a:t>
            </a:r>
            <a:r>
              <a:rPr lang="en-US" dirty="0"/>
              <a:t>…  Why is IDWR Doing This?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465BFE-9BCE-9B52-6C50-3E65F35675B2}"/>
              </a:ext>
            </a:extLst>
          </p:cNvPr>
          <p:cNvSpPr txBox="1">
            <a:spLocks/>
          </p:cNvSpPr>
          <p:nvPr/>
        </p:nvSpPr>
        <p:spPr>
          <a:xfrm>
            <a:off x="1478923" y="1778149"/>
            <a:ext cx="9143999" cy="402070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None/>
            </a:pPr>
            <a:r>
              <a:rPr lang="en-US" sz="2400" dirty="0"/>
              <a:t>Because Idaho law requires water districts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2400" dirty="0"/>
              <a:t>	</a:t>
            </a:r>
            <a:r>
              <a:rPr lang="en-US" sz="2400" i="1" dirty="0"/>
              <a:t>Idaho Code Title 42, Chapter 6</a:t>
            </a:r>
            <a:r>
              <a:rPr lang="en-US" sz="2400" dirty="0"/>
              <a:t>: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2400" dirty="0"/>
              <a:t>	“The director shall divide the state into water districts… such that each public stream and tributaries, or independent source of water supply, shall constitute a water district.”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2400" dirty="0"/>
              <a:t>	“The director may create, revise the boundaries of, or abolish a water district or combine two or more water districts by entry of an order… to properly administer uses of water resources.”</a:t>
            </a:r>
          </a:p>
          <a:p>
            <a:pPr marL="0" indent="0">
              <a:buClr>
                <a:schemeClr val="tx1"/>
              </a:buClr>
              <a:buNone/>
            </a:pPr>
            <a:endParaRPr lang="en-US" sz="2400" dirty="0"/>
          </a:p>
          <a:p>
            <a:pPr marL="0" indent="0">
              <a:buClr>
                <a:schemeClr val="tx1"/>
              </a:buClr>
              <a:buNone/>
            </a:pPr>
            <a:r>
              <a:rPr lang="en-US" sz="2400" dirty="0"/>
              <a:t>Snake River Basin Adjudication has concluded – Final Unified Decree signed August 25, 2014</a:t>
            </a:r>
          </a:p>
        </p:txBody>
      </p:sp>
    </p:spTree>
    <p:extLst>
      <p:ext uri="{BB962C8B-B14F-4D97-AF65-F5344CB8AC3E}">
        <p14:creationId xmlns:p14="http://schemas.microsoft.com/office/powerpoint/2010/main" val="2545591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16EB9-EB7F-DF06-5F98-D20806A0C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AD4AF5-31EB-D7F6-612B-23B5CB5379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5" b="32889"/>
          <a:stretch/>
        </p:blipFill>
        <p:spPr>
          <a:xfrm>
            <a:off x="0" y="5"/>
            <a:ext cx="12192000" cy="10778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9C3174-C2A6-E25B-5554-55B1517963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0305" y="6093435"/>
            <a:ext cx="2477969" cy="4402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258615-7F0C-DB0E-5654-94127DB457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50182"/>
            <a:ext cx="12192000" cy="207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0843B5-DD2F-7F16-856B-0A42E1B699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59143"/>
            <a:ext cx="12192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9425A4-B728-FF1B-9A76-3118864174C1}"/>
              </a:ext>
            </a:extLst>
          </p:cNvPr>
          <p:cNvSpPr txBox="1">
            <a:spLocks/>
          </p:cNvSpPr>
          <p:nvPr/>
        </p:nvSpPr>
        <p:spPr>
          <a:xfrm>
            <a:off x="1787629" y="1306847"/>
            <a:ext cx="8526585" cy="942603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Why expand WD120 instead of creating multiple new water districts?</a:t>
            </a:r>
          </a:p>
          <a:p>
            <a:pPr algn="ctr"/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1907FD2-A79D-F891-DA36-18AFDCB52583}"/>
              </a:ext>
            </a:extLst>
          </p:cNvPr>
          <p:cNvSpPr txBox="1">
            <a:spLocks/>
          </p:cNvSpPr>
          <p:nvPr/>
        </p:nvSpPr>
        <p:spPr>
          <a:xfrm>
            <a:off x="1787629" y="2232355"/>
            <a:ext cx="9442314" cy="4256532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en-US" sz="3300" dirty="0"/>
              <a:t>More cost effective for water users – economies of scale with water district fixed cost(s)</a:t>
            </a:r>
          </a:p>
          <a:p>
            <a:pPr marL="0" indent="0">
              <a:buClr>
                <a:schemeClr val="tx1"/>
              </a:buClr>
              <a:buNone/>
            </a:pPr>
            <a:endParaRPr lang="en-US" sz="3300" dirty="0"/>
          </a:p>
          <a:p>
            <a:pPr>
              <a:buClr>
                <a:schemeClr val="tx1"/>
              </a:buClr>
            </a:pPr>
            <a:r>
              <a:rPr lang="en-US" sz="3300" dirty="0"/>
              <a:t>IDWR’s experience with 101 existing districts is that larger districts simply function better and operate more efficiently than smaller ones and distribute costs better.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n-US" sz="3300" dirty="0"/>
              <a:t> </a:t>
            </a:r>
          </a:p>
          <a:p>
            <a:pPr>
              <a:buClr>
                <a:schemeClr val="tx1"/>
              </a:buClr>
            </a:pPr>
            <a:r>
              <a:rPr lang="en-US" sz="3300" dirty="0"/>
              <a:t>Experienced water district staff familiar with water district operations</a:t>
            </a:r>
          </a:p>
          <a:p>
            <a:pPr>
              <a:buClr>
                <a:schemeClr val="tx1"/>
              </a:buClr>
            </a:pPr>
            <a:endParaRPr lang="en-US" sz="3300" dirty="0"/>
          </a:p>
          <a:p>
            <a:pPr>
              <a:buClr>
                <a:schemeClr val="tx1"/>
              </a:buClr>
            </a:pPr>
            <a:r>
              <a:rPr lang="en-US" sz="3300" dirty="0"/>
              <a:t>Feedback from a hearing creating a new water district in basin 41 in the spring of 2026 was to join the existing WD120 instead of creating a new water district in basin 41.</a:t>
            </a:r>
          </a:p>
          <a:p>
            <a:pPr marL="0" indent="0">
              <a:buClr>
                <a:schemeClr val="tx1"/>
              </a:buClr>
              <a:buNone/>
            </a:pPr>
            <a:endParaRPr lang="en-US" sz="3300" dirty="0"/>
          </a:p>
          <a:p>
            <a:pPr>
              <a:buClr>
                <a:schemeClr val="tx1"/>
              </a:buClr>
            </a:pPr>
            <a:r>
              <a:rPr lang="en-US" sz="3300" dirty="0"/>
              <a:t>Water District 120 has an excellent track record with its users and IDWR</a:t>
            </a:r>
          </a:p>
          <a:p>
            <a:pPr marL="0" indent="0">
              <a:buClr>
                <a:schemeClr val="tx1"/>
              </a:buClr>
              <a:buNone/>
            </a:pPr>
            <a:endParaRPr lang="en-US" sz="3300" dirty="0"/>
          </a:p>
          <a:p>
            <a:pPr>
              <a:buClr>
                <a:schemeClr val="tx1"/>
              </a:buClr>
            </a:pPr>
            <a:r>
              <a:rPr lang="en-US" sz="3300" dirty="0"/>
              <a:t>Water District 120 has elected to contract with IDWR for watermaster services and water district staff are full-time employees</a:t>
            </a:r>
          </a:p>
          <a:p>
            <a:pPr marL="0" indent="0">
              <a:buClr>
                <a:schemeClr val="tx1"/>
              </a:buClr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1564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27C161-B5D6-CE95-6D4E-93D34A6D9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CEDE03-BE5D-138E-97CA-3B6761840A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4" y="951724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DADCF4-C99F-78F5-916F-23A317933E0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4" y="217779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69DE816E-E77A-307F-9763-A68EEE6E91F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0552922" y="1276323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6CB02332-6439-498F-7075-87E093F2D1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0552922" y="3124736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794757DE-6FB6-0C6D-3490-29AEFE1FFF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0552922" y="4973149"/>
            <a:ext cx="1492898" cy="1431072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BBE4B78-6845-4C59-7ABF-D255256B7E06}"/>
              </a:ext>
            </a:extLst>
          </p:cNvPr>
          <p:cNvSpPr txBox="1">
            <a:spLocks noChangeArrowheads="1"/>
          </p:cNvSpPr>
          <p:nvPr/>
        </p:nvSpPr>
        <p:spPr>
          <a:xfrm>
            <a:off x="731256" y="1123614"/>
            <a:ext cx="91440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Points of Diversion in Expanded Area</a:t>
            </a:r>
            <a:endParaRPr lang="en-US" sz="36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3CE3CD0-4D54-699F-EF5C-3ABE837109D6}"/>
              </a:ext>
            </a:extLst>
          </p:cNvPr>
          <p:cNvSpPr txBox="1">
            <a:spLocks noChangeArrowheads="1"/>
          </p:cNvSpPr>
          <p:nvPr/>
        </p:nvSpPr>
        <p:spPr>
          <a:xfrm>
            <a:off x="1320569" y="1885614"/>
            <a:ext cx="7965374" cy="468145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201</a:t>
            </a:r>
            <a:r>
              <a:rPr lang="en-US" sz="1800" dirty="0"/>
              <a:t> wells associated with the 180 water rights to be potentially administered in proposed expanded area.</a:t>
            </a:r>
          </a:p>
          <a:p>
            <a:r>
              <a:rPr lang="en-US" sz="1800" dirty="0"/>
              <a:t>Approximately</a:t>
            </a:r>
            <a:r>
              <a:rPr lang="en-US" sz="1800" b="1" dirty="0"/>
              <a:t> 116</a:t>
            </a:r>
            <a:r>
              <a:rPr lang="en-US" sz="1800" dirty="0"/>
              <a:t> wells may require measurement.</a:t>
            </a:r>
          </a:p>
          <a:p>
            <a:pPr marL="0" indent="0">
              <a:buNone/>
            </a:pPr>
            <a:endParaRPr lang="en-US" sz="1800" dirty="0"/>
          </a:p>
          <a:p>
            <a:pPr lvl="1"/>
            <a:r>
              <a:rPr lang="en-US" sz="1800" b="1" dirty="0"/>
              <a:t>37 </a:t>
            </a:r>
            <a:r>
              <a:rPr lang="en-US" sz="1800" dirty="0"/>
              <a:t>wells in Basin 23 that may require measurement.</a:t>
            </a:r>
          </a:p>
          <a:p>
            <a:pPr marL="457200" lvl="1" indent="0">
              <a:buNone/>
            </a:pPr>
            <a:endParaRPr lang="en-US" sz="1800" dirty="0"/>
          </a:p>
          <a:p>
            <a:pPr lvl="1"/>
            <a:r>
              <a:rPr lang="en-US" sz="1800" b="1" dirty="0"/>
              <a:t>1</a:t>
            </a:r>
            <a:r>
              <a:rPr lang="en-US" sz="1800" dirty="0"/>
              <a:t> well in Basin 25 that may require measurement.</a:t>
            </a:r>
          </a:p>
          <a:p>
            <a:pPr marL="457200" lvl="1" indent="0">
              <a:buNone/>
            </a:pPr>
            <a:endParaRPr lang="en-US" sz="1800" dirty="0"/>
          </a:p>
          <a:p>
            <a:pPr lvl="1"/>
            <a:r>
              <a:rPr lang="en-US" sz="1800" b="1" dirty="0"/>
              <a:t>42</a:t>
            </a:r>
            <a:r>
              <a:rPr lang="en-US" sz="1800" dirty="0"/>
              <a:t> wells in Basin 27 that may require measurement.</a:t>
            </a:r>
          </a:p>
          <a:p>
            <a:pPr marL="457200" lvl="1" indent="0">
              <a:buNone/>
            </a:pPr>
            <a:endParaRPr lang="en-US" sz="1800" dirty="0"/>
          </a:p>
          <a:p>
            <a:pPr lvl="1"/>
            <a:r>
              <a:rPr lang="en-US" sz="1800" b="1" dirty="0"/>
              <a:t>1</a:t>
            </a:r>
            <a:r>
              <a:rPr lang="en-US" sz="1800" dirty="0"/>
              <a:t> well in Basin 29 that may require measurement.</a:t>
            </a:r>
          </a:p>
          <a:p>
            <a:pPr marL="457200" lvl="1" indent="0">
              <a:buNone/>
            </a:pPr>
            <a:endParaRPr lang="en-US" sz="1800" dirty="0"/>
          </a:p>
          <a:p>
            <a:pPr lvl="1"/>
            <a:r>
              <a:rPr lang="en-US" sz="1800" b="1" dirty="0"/>
              <a:t>35</a:t>
            </a:r>
            <a:r>
              <a:rPr lang="en-US" sz="1800" dirty="0"/>
              <a:t> wells in Basin 41 that may require measurement.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sz="1600" dirty="0"/>
              <a:t>*wells to be measured are estimates 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sz="1600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4013309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7C952-8203-6533-1305-C5A165341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EF7A35F-8FC3-2A21-C4CC-B9DBDA3E1C48}"/>
              </a:ext>
            </a:extLst>
          </p:cNvPr>
          <p:cNvSpPr txBox="1"/>
          <p:nvPr/>
        </p:nvSpPr>
        <p:spPr>
          <a:xfrm>
            <a:off x="-105336" y="2582614"/>
            <a:ext cx="359036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j-lt"/>
              </a:rPr>
              <a:t>WD120 Expansion Area </a:t>
            </a:r>
            <a:r>
              <a:rPr lang="en-US" sz="2400" dirty="0">
                <a:latin typeface="+mj-lt"/>
              </a:rPr>
              <a:t>Wells to Inventory (201)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E2611A-6645-F2E8-242D-2A911CCDD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1" y="0"/>
            <a:ext cx="8875059" cy="6858000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CA9F9B7-17DD-B867-6AF6-D03D6B780333}"/>
              </a:ext>
            </a:extLst>
          </p:cNvPr>
          <p:cNvPicPr/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0" y="6469630"/>
            <a:ext cx="1745904" cy="3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120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EB26B-B66B-2390-BBC5-19561E40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49513-5C27-45B4-17D6-3698ECA53FA6}"/>
              </a:ext>
            </a:extLst>
          </p:cNvPr>
          <p:cNvSpPr txBox="1"/>
          <p:nvPr/>
        </p:nvSpPr>
        <p:spPr>
          <a:xfrm>
            <a:off x="427053" y="2305615"/>
            <a:ext cx="24727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Wells in Expanded Area That May Require Measurement (116)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1795E510-10D2-2C36-6190-9647AB2456C2}"/>
              </a:ext>
            </a:extLst>
          </p:cNvPr>
          <p:cNvPicPr/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" y="6375501"/>
            <a:ext cx="1745904" cy="3101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D30B28-C642-DF4C-8CC8-A256D379D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00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B4EA9-620E-15CE-2B5A-364D254C3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6A778D1-D6E6-5910-31F6-B166867A92E4}"/>
              </a:ext>
            </a:extLst>
          </p:cNvPr>
          <p:cNvSpPr txBox="1"/>
          <p:nvPr/>
        </p:nvSpPr>
        <p:spPr>
          <a:xfrm>
            <a:off x="427052" y="2305615"/>
            <a:ext cx="26636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Basin 23 Wells That May Require Measurement (37)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208819D-B92A-F29B-3F3A-D483ECC51963}"/>
              </a:ext>
            </a:extLst>
          </p:cNvPr>
          <p:cNvPicPr/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" y="6375501"/>
            <a:ext cx="1745904" cy="310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3E4AA7-E331-34AC-1375-190200C8C1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1" y="-1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68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E8E76-2A7F-FAF2-0B5F-61792EFF0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530777-EE42-3B77-6582-3A3FABA60A10}"/>
              </a:ext>
            </a:extLst>
          </p:cNvPr>
          <p:cNvSpPr txBox="1"/>
          <p:nvPr/>
        </p:nvSpPr>
        <p:spPr>
          <a:xfrm>
            <a:off x="427052" y="2305615"/>
            <a:ext cx="26819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Basin 25 Wells That May Require Measurement (1)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C103BD7-5239-768B-BAAB-72087A162EFF}"/>
              </a:ext>
            </a:extLst>
          </p:cNvPr>
          <p:cNvPicPr/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" y="6375501"/>
            <a:ext cx="1745904" cy="310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DD4E9F-F5D8-0012-DB1F-BAE19848B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1" y="-1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672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7FB51C9-C2BB-3C21-BB41-A0A3DCF31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998" y="3266064"/>
            <a:ext cx="4014407" cy="492397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2000" b="1" dirty="0">
                <a:effectLst>
                  <a:outerShdw blurRad="38100" dist="25400" dir="5400000" sx="122000" sy="122000" algn="tl" rotWithShape="0">
                    <a:srgbClr val="000000">
                      <a:alpha val="0"/>
                    </a:srgbClr>
                  </a:outerShdw>
                </a:effectLst>
              </a:rPr>
              <a:t>Proposed Modification of Water District 120 (WD120)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E622C2-E0A7-EDB9-B1A4-40C8F135A7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5" r="19105"/>
          <a:stretch/>
        </p:blipFill>
        <p:spPr>
          <a:xfrm>
            <a:off x="5311706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7D83AAD0-33DE-9114-EEC2-733C2D7693C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1" b="37658"/>
          <a:stretch/>
        </p:blipFill>
        <p:spPr>
          <a:xfrm>
            <a:off x="-1526" y="4965683"/>
            <a:ext cx="2898633" cy="18923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0F28E33-5635-F289-F23A-13ECD4195C03}"/>
              </a:ext>
            </a:extLst>
          </p:cNvPr>
          <p:cNvSpPr txBox="1"/>
          <p:nvPr/>
        </p:nvSpPr>
        <p:spPr>
          <a:xfrm>
            <a:off x="2897105" y="4908479"/>
            <a:ext cx="29695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</a:rPr>
              <a:t>Riley Kafka</a:t>
            </a:r>
          </a:p>
          <a:p>
            <a:r>
              <a:rPr lang="en-US" sz="2000" dirty="0">
                <a:solidFill>
                  <a:srgbClr val="000000"/>
                </a:solidFill>
              </a:rPr>
              <a:t>September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5B829F-5C18-D251-D238-530A9A4081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08" y="1303190"/>
            <a:ext cx="4897597" cy="87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02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58741-1A44-D36C-7B6C-CED172FAC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F7BEAD-5A67-8296-6A57-97D371D6B696}"/>
              </a:ext>
            </a:extLst>
          </p:cNvPr>
          <p:cNvSpPr txBox="1"/>
          <p:nvPr/>
        </p:nvSpPr>
        <p:spPr>
          <a:xfrm>
            <a:off x="427052" y="2305615"/>
            <a:ext cx="26727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Basin 27 Wells That May Require Measurement (42)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C6EC644-9700-54CC-F7D7-22A43CE06866}"/>
              </a:ext>
            </a:extLst>
          </p:cNvPr>
          <p:cNvPicPr/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" y="6375501"/>
            <a:ext cx="1745904" cy="310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E20F2C-B07E-8DB7-828D-3B3C8272A5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1" y="0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11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FD535-8D58-4574-8435-168E144B8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5901C76-7911-EF7C-2655-FDF62B9735D9}"/>
              </a:ext>
            </a:extLst>
          </p:cNvPr>
          <p:cNvSpPr txBox="1"/>
          <p:nvPr/>
        </p:nvSpPr>
        <p:spPr>
          <a:xfrm>
            <a:off x="427052" y="2305615"/>
            <a:ext cx="27276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Basin 29 Wells That May Require Measurement (1)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B459167-CAB6-F918-4253-D963BC91A762}"/>
              </a:ext>
            </a:extLst>
          </p:cNvPr>
          <p:cNvPicPr/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" y="6375501"/>
            <a:ext cx="1745904" cy="310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0F1D82-D2BE-C792-A0E3-AA72826E00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6941" y="13447"/>
            <a:ext cx="887505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37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61A21-F90C-632C-C6D8-8EE25AB28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543BD8E-AEFC-58C2-B645-9911615DBAE3}"/>
              </a:ext>
            </a:extLst>
          </p:cNvPr>
          <p:cNvSpPr txBox="1"/>
          <p:nvPr/>
        </p:nvSpPr>
        <p:spPr>
          <a:xfrm>
            <a:off x="427052" y="2305615"/>
            <a:ext cx="275505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+mj-lt"/>
              </a:rPr>
              <a:t>Basin 41 Wells That May Require Measurement (35)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9478EAD-C6BA-6E6C-E60E-A177DAA767BC}"/>
              </a:ext>
            </a:extLst>
          </p:cNvPr>
          <p:cNvPicPr/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4" y="6375501"/>
            <a:ext cx="1745904" cy="31016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64721FE-86CE-BC6F-0994-A9398BD0DF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41" y="-1"/>
            <a:ext cx="88750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8027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D73330-0576-62D9-06A5-9AD74CF0F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F0F70B-15F6-40AD-3B46-5486C80AF3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5" y="951726"/>
            <a:ext cx="11876089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1ABAC5-7191-71DE-D487-553BF302BC5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5" y="217776"/>
            <a:ext cx="3322896" cy="590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8E980CF-301C-45D5-ED83-683538F2EF73}"/>
              </a:ext>
            </a:extLst>
          </p:cNvPr>
          <p:cNvSpPr txBox="1"/>
          <p:nvPr/>
        </p:nvSpPr>
        <p:spPr>
          <a:xfrm>
            <a:off x="1745087" y="1114023"/>
            <a:ext cx="8403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Water District Staff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E24C39-1475-15A1-1FBF-70322636700A}"/>
              </a:ext>
            </a:extLst>
          </p:cNvPr>
          <p:cNvSpPr txBox="1"/>
          <p:nvPr/>
        </p:nvSpPr>
        <p:spPr>
          <a:xfrm>
            <a:off x="1171977" y="1899634"/>
            <a:ext cx="10058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Watermaster – elected annually at the annual meeting to distribute water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Elected by water users, appointed by IDWR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Compensated by users via assessments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Authorized to employ assistant watermasters – same responsibilities and authority as watermaster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Blake Jordan is the current watermaster for WD120 and Water Resources Manager at IDWR Eastern Region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Treasurer – elected annually at the annual meeting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Elected by water users to oversee the collection and distribution of district funds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Advisory Committee – elected annually at the annual meeting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Assist district in resolving conflicts at the local level before escalation to IDWR</a:t>
            </a:r>
          </a:p>
        </p:txBody>
      </p:sp>
    </p:spTree>
    <p:extLst>
      <p:ext uri="{BB962C8B-B14F-4D97-AF65-F5344CB8AC3E}">
        <p14:creationId xmlns:p14="http://schemas.microsoft.com/office/powerpoint/2010/main" val="4009627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F06D18-F85B-C69B-FCEB-573E7701A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F012E4-971B-B5DD-D1D2-3D4E5ED80DA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5" y="951726"/>
            <a:ext cx="11876089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15AD3D-43A9-9A9D-EBF9-60B0567CD6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5" y="217776"/>
            <a:ext cx="3322896" cy="590314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5A3784A8-A78A-3AAA-0092-C3315BBEA76F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1066800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Watermaster Duties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38D3A55-0F04-8257-7EAA-3A5881E1776E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1147657"/>
            <a:ext cx="8535489" cy="524567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  <a:tabLst>
                <a:tab pos="684213" algn="l"/>
              </a:tabLst>
            </a:pPr>
            <a:endParaRPr lang="en-US" sz="2400" dirty="0"/>
          </a:p>
          <a:p>
            <a:pPr>
              <a:lnSpc>
                <a:spcPct val="150000"/>
              </a:lnSpc>
              <a:tabLst>
                <a:tab pos="684213" algn="l"/>
              </a:tabLst>
            </a:pPr>
            <a:r>
              <a:rPr lang="en-US" sz="2400" dirty="0"/>
              <a:t> Deliver water in accordance with water right priority dates</a:t>
            </a:r>
          </a:p>
          <a:p>
            <a:pPr>
              <a:lnSpc>
                <a:spcPct val="150000"/>
              </a:lnSpc>
              <a:tabLst>
                <a:tab pos="684213" algn="l"/>
              </a:tabLst>
            </a:pPr>
            <a:r>
              <a:rPr lang="en-US" sz="2400" dirty="0"/>
              <a:t>Authority to control/regulate diversion works</a:t>
            </a:r>
          </a:p>
          <a:p>
            <a:pPr>
              <a:lnSpc>
                <a:spcPct val="150000"/>
              </a:lnSpc>
              <a:tabLst>
                <a:tab pos="682625" algn="l"/>
              </a:tabLst>
            </a:pPr>
            <a:r>
              <a:rPr lang="en-US" sz="2400" dirty="0"/>
              <a:t>Measure and report use – unless use is reported by a Ground Water District</a:t>
            </a:r>
          </a:p>
          <a:p>
            <a:pPr>
              <a:lnSpc>
                <a:spcPct val="150000"/>
              </a:lnSpc>
              <a:tabLst>
                <a:tab pos="682625" algn="l"/>
              </a:tabLst>
            </a:pPr>
            <a:r>
              <a:rPr lang="en-US" sz="2400" dirty="0"/>
              <a:t>Annually reports expenses &amp; water delivered</a:t>
            </a:r>
          </a:p>
          <a:p>
            <a:pPr>
              <a:lnSpc>
                <a:spcPct val="150000"/>
              </a:lnSpc>
              <a:tabLst>
                <a:tab pos="682625" algn="l"/>
              </a:tabLst>
            </a:pPr>
            <a:r>
              <a:rPr lang="en-US" sz="2400" dirty="0"/>
              <a:t>Watermaster report, daily logbooks or distribution report</a:t>
            </a:r>
          </a:p>
          <a:p>
            <a:pPr>
              <a:lnSpc>
                <a:spcPct val="150000"/>
              </a:lnSpc>
              <a:tabLst>
                <a:tab pos="682625" algn="l"/>
              </a:tabLst>
            </a:pPr>
            <a:r>
              <a:rPr lang="en-US" sz="2400" dirty="0"/>
              <a:t>Budget proposal for annual meeting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684213" algn="l"/>
              </a:tabLst>
            </a:pPr>
            <a:r>
              <a:rPr lang="en-US" sz="2400" dirty="0"/>
              <a:t>Report and control unauthorized diversions	</a:t>
            </a:r>
          </a:p>
          <a:p>
            <a:pPr>
              <a:lnSpc>
                <a:spcPct val="150000"/>
              </a:lnSpc>
              <a:spcBef>
                <a:spcPts val="0"/>
              </a:spcBef>
              <a:tabLst>
                <a:tab pos="684213" algn="l"/>
              </a:tabLst>
            </a:pPr>
            <a:r>
              <a:rPr lang="en-US" sz="2400" dirty="0"/>
              <a:t>Local resource/expert; review transfers</a:t>
            </a:r>
          </a:p>
        </p:txBody>
      </p:sp>
    </p:spTree>
    <p:extLst>
      <p:ext uri="{BB962C8B-B14F-4D97-AF65-F5344CB8AC3E}">
        <p14:creationId xmlns:p14="http://schemas.microsoft.com/office/powerpoint/2010/main" val="1186239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88F582-07BE-29CA-9E38-F5323674B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09C0F8-C972-E2EC-34AB-18DE2C1E28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816" y="951726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A9CB26-C832-3A8B-940D-E14271AA88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180" y="191838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D1A5C125-F973-337D-2238-6E57A91CBF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46180" y="1373596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4F769C93-692B-E347-53AB-606782FCA6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46180" y="3143817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9ADEF70E-0BAA-0743-D74D-36A4E2729E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46180" y="4914038"/>
            <a:ext cx="1492898" cy="1431072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D0268D7-D783-0178-57E3-9271B3CB67CD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330180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/>
              <a:t> 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35B99EC-0582-9A8E-8622-C2F51C884321}"/>
              </a:ext>
            </a:extLst>
          </p:cNvPr>
          <p:cNvSpPr txBox="1">
            <a:spLocks noChangeArrowheads="1"/>
          </p:cNvSpPr>
          <p:nvPr/>
        </p:nvSpPr>
        <p:spPr>
          <a:xfrm>
            <a:off x="1763070" y="2046614"/>
            <a:ext cx="8656114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767880-31E8-DD69-B384-8742EC3FC27D}"/>
              </a:ext>
            </a:extLst>
          </p:cNvPr>
          <p:cNvSpPr txBox="1"/>
          <p:nvPr/>
        </p:nvSpPr>
        <p:spPr>
          <a:xfrm>
            <a:off x="2283941" y="986381"/>
            <a:ext cx="88454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Who Pays for Water District Operations?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75F9A7-4441-51E7-0499-4F5C4252DC4A}"/>
              </a:ext>
            </a:extLst>
          </p:cNvPr>
          <p:cNvSpPr txBox="1"/>
          <p:nvPr/>
        </p:nvSpPr>
        <p:spPr>
          <a:xfrm>
            <a:off x="2610994" y="2738545"/>
            <a:ext cx="859664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Assessments are paid by the water users of the district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The state or IDWR does </a:t>
            </a:r>
            <a:r>
              <a:rPr lang="en-US" sz="2600" b="1" dirty="0"/>
              <a:t>NOT</a:t>
            </a:r>
            <a:r>
              <a:rPr lang="en-US" sz="2600" dirty="0"/>
              <a:t> fund the operation of water districts or water district staff</a:t>
            </a:r>
          </a:p>
          <a:p>
            <a:endParaRPr lang="en-US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dirty="0"/>
              <a:t>Each water user is assessed a proportion of the water district’s adopted budget, based on the amount of water delivered by the watermaster during the past season(s)</a:t>
            </a:r>
          </a:p>
        </p:txBody>
      </p:sp>
    </p:spTree>
    <p:extLst>
      <p:ext uri="{BB962C8B-B14F-4D97-AF65-F5344CB8AC3E}">
        <p14:creationId xmlns:p14="http://schemas.microsoft.com/office/powerpoint/2010/main" val="2393603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DCF79-3CA6-57DE-AB14-3DF0E4B08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0539D1-DC44-DD25-FF79-9D4659E2A7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3" b="32393"/>
          <a:stretch/>
        </p:blipFill>
        <p:spPr>
          <a:xfrm>
            <a:off x="0" y="4"/>
            <a:ext cx="12192000" cy="120799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37AECEF-8865-8D27-E460-5250E23B5E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50182"/>
            <a:ext cx="12192000" cy="207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16B0D7-5C9A-AD70-4A17-4FACFDDF66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1545455" cy="1207997"/>
          </a:xfrm>
          <a:prstGeom prst="rect">
            <a:avLst/>
          </a:prstGeom>
          <a:gradFill flip="none" rotWithShape="1">
            <a:gsLst>
              <a:gs pos="14000">
                <a:schemeClr val="tx1"/>
              </a:gs>
              <a:gs pos="100000">
                <a:schemeClr val="accent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530951-87B1-6F4F-4C47-8F5EE0E237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399" y="326503"/>
            <a:ext cx="3322896" cy="590314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E870054-581B-C60E-2863-19085DD56A08}"/>
              </a:ext>
            </a:extLst>
          </p:cNvPr>
          <p:cNvSpPr txBox="1">
            <a:spLocks noChangeArrowheads="1"/>
          </p:cNvSpPr>
          <p:nvPr/>
        </p:nvSpPr>
        <p:spPr>
          <a:xfrm>
            <a:off x="1200727" y="1243316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2026 Adopted Budget of WD120</a:t>
            </a:r>
            <a:endParaRPr lang="en-US" sz="4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CF4C5E-F0E6-CBC4-45CB-AF0D68F38A5A}"/>
              </a:ext>
            </a:extLst>
          </p:cNvPr>
          <p:cNvSpPr txBox="1"/>
          <p:nvPr/>
        </p:nvSpPr>
        <p:spPr>
          <a:xfrm>
            <a:off x="7049253" y="2037583"/>
            <a:ext cx="43646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Budget’s can be adjusted year to year at annual meeting.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Water use’s that meet the districts minimum fee will be charged $75 for watermaster services.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Water use’s that are greater than the minimum assessment are based on quantity of water used in past seasons.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WD120 has contracted with IDWR to provide the watermaster and treasurer services for the district.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28497A-FEFC-1150-45B4-409D8F811C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27" y="1969593"/>
            <a:ext cx="5498127" cy="385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1422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A00581-C898-22DC-2EA2-AF0B11B5E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311B65-AFE5-656B-3D03-E2621EA0E7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4" y="951724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3720D4-E685-509D-5BF4-457E40F3A8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4" y="217779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7D9787D7-98B8-09D7-092B-D5A12922D6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0552922" y="1276323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415F50BA-3FA5-8BA7-CA99-D7314ABF9D5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0552922" y="3124736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F1FDB9AC-FFD5-2D9F-FCA3-015A752718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0552922" y="4973149"/>
            <a:ext cx="1492898" cy="143107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C64BBCEB-6B30-044E-91FA-98281B84B60C}"/>
              </a:ext>
            </a:extLst>
          </p:cNvPr>
          <p:cNvSpPr txBox="1">
            <a:spLocks noChangeArrowheads="1"/>
          </p:cNvSpPr>
          <p:nvPr/>
        </p:nvSpPr>
        <p:spPr>
          <a:xfrm>
            <a:off x="1188456" y="1045958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What Will Be New and Required?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776BE39-6E09-943F-7DE7-2DF25C7A9AE2}"/>
              </a:ext>
            </a:extLst>
          </p:cNvPr>
          <p:cNvSpPr txBox="1">
            <a:spLocks noChangeArrowheads="1"/>
          </p:cNvSpPr>
          <p:nvPr/>
        </p:nvSpPr>
        <p:spPr>
          <a:xfrm>
            <a:off x="1264656" y="1160699"/>
            <a:ext cx="8077200" cy="54426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Marlett" pitchFamily="2" charset="2"/>
              <a:buNone/>
              <a:tabLst>
                <a:tab pos="684213" algn="l"/>
              </a:tabLst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623747-E0AD-7D07-E2BF-9FB364347407}"/>
              </a:ext>
            </a:extLst>
          </p:cNvPr>
          <p:cNvSpPr txBox="1"/>
          <p:nvPr/>
        </p:nvSpPr>
        <p:spPr>
          <a:xfrm>
            <a:off x="816429" y="1911649"/>
            <a:ext cx="89937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Water users will have to cooperate with watermasters to record amount delivered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Water users will have to pay a water district assessment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Based on the amount of water delivered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Minimum assessment fee (currently $75 in WD120)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Certain sized diversions will be required to measure with IDWR-approved 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Invited to annual meeting to adopt budget, resolutions, and elect water district officials</a:t>
            </a:r>
          </a:p>
        </p:txBody>
      </p:sp>
    </p:spTree>
    <p:extLst>
      <p:ext uri="{BB962C8B-B14F-4D97-AF65-F5344CB8AC3E}">
        <p14:creationId xmlns:p14="http://schemas.microsoft.com/office/powerpoint/2010/main" val="157726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9D67A5-12C5-6ACC-11D0-49552F997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F81132-A332-C9FB-4A3D-1C7AB2AA15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816" y="951726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FC9DAD-4039-0DF4-C032-382725DF2AA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180" y="191838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EABE8FE5-63B7-9204-661D-00DABEC554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46180" y="1373596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E498EE71-D44A-4ACD-AE29-A475756E35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46180" y="3143817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7F26E062-F043-3D83-5951-37A4FC993F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46180" y="4914038"/>
            <a:ext cx="1492898" cy="1431072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C55B798-D4F1-5063-E360-95DEA15F7BC4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330180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/>
              <a:t> 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94B281D-A55C-087C-042B-9C303DD29CC6}"/>
              </a:ext>
            </a:extLst>
          </p:cNvPr>
          <p:cNvSpPr txBox="1">
            <a:spLocks noChangeArrowheads="1"/>
          </p:cNvSpPr>
          <p:nvPr/>
        </p:nvSpPr>
        <p:spPr>
          <a:xfrm>
            <a:off x="1763070" y="2046614"/>
            <a:ext cx="8656114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40D390-CC79-4076-1B95-4DB47B8D5A4B}"/>
              </a:ext>
            </a:extLst>
          </p:cNvPr>
          <p:cNvSpPr txBox="1"/>
          <p:nvPr/>
        </p:nvSpPr>
        <p:spPr>
          <a:xfrm>
            <a:off x="2229196" y="919404"/>
            <a:ext cx="8845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What Comes Next?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D1ABA4-07FA-E7F2-D697-C85CCE5E5E67}"/>
              </a:ext>
            </a:extLst>
          </p:cNvPr>
          <p:cNvSpPr txBox="1"/>
          <p:nvPr/>
        </p:nvSpPr>
        <p:spPr>
          <a:xfrm>
            <a:off x="2635854" y="1498586"/>
            <a:ext cx="85966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Written comments can be submitted until September 24</a:t>
            </a:r>
            <a:r>
              <a:rPr lang="en-US" sz="2800" baseline="30000" dirty="0"/>
              <a:t>th</a:t>
            </a:r>
            <a:r>
              <a:rPr lang="en-US" sz="2800" dirty="0"/>
              <a:t>, 2026 at 5:00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Director will make a decision, then issue an order to all the users who received notice for this hearing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If proposed action moves forward, water users will be sent meeting notice at least 21 days before the annual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Annual meeting held on 2</a:t>
            </a:r>
            <a:r>
              <a:rPr lang="en-US" sz="2800" baseline="30000" dirty="0"/>
              <a:t>nd</a:t>
            </a:r>
            <a:r>
              <a:rPr lang="en-US" sz="2800" dirty="0"/>
              <a:t> Monday in February</a:t>
            </a:r>
          </a:p>
        </p:txBody>
      </p:sp>
    </p:spTree>
    <p:extLst>
      <p:ext uri="{BB962C8B-B14F-4D97-AF65-F5344CB8AC3E}">
        <p14:creationId xmlns:p14="http://schemas.microsoft.com/office/powerpoint/2010/main" val="33127294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E782CB-5DD7-FAD4-B4D0-AA383D902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7381A0-0241-41D0-4A85-A95BE1CA202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5" y="951726"/>
            <a:ext cx="11876089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0A1551-F33E-021E-CAAF-9081967562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5" y="217776"/>
            <a:ext cx="3322896" cy="590314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E7546B6D-1F9F-AAC2-3CFA-11A3C014442D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1066800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Water Measurement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47CA638-896F-49D8-1EA9-321603FCF951}"/>
              </a:ext>
            </a:extLst>
          </p:cNvPr>
          <p:cNvSpPr txBox="1">
            <a:spLocks noChangeArrowheads="1"/>
          </p:cNvSpPr>
          <p:nvPr/>
        </p:nvSpPr>
        <p:spPr>
          <a:xfrm>
            <a:off x="1789611" y="1643032"/>
            <a:ext cx="8535489" cy="52456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  <a:tabLst>
                <a:tab pos="684213" algn="l"/>
              </a:tabLst>
            </a:pPr>
            <a:endParaRPr lang="en-US" sz="2400" dirty="0"/>
          </a:p>
        </p:txBody>
      </p:sp>
      <p:pic>
        <p:nvPicPr>
          <p:cNvPr id="4" name="Picture 3" descr="Flowmeters2010 076.jpg">
            <a:extLst>
              <a:ext uri="{FF2B5EF4-FFF2-40B4-BE49-F238E27FC236}">
                <a16:creationId xmlns:a16="http://schemas.microsoft.com/office/drawing/2014/main" id="{781A177B-A2F2-0C6F-621A-6A1C4693D50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27853" y="1779104"/>
            <a:ext cx="6083927" cy="456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97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B9313D-3577-D194-334D-7125EB485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0011E-6443-126D-D878-D9051582BD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5" y="951726"/>
            <a:ext cx="11876089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7E5631-B0A4-0A31-2113-3224E3913C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5" y="217776"/>
            <a:ext cx="3322896" cy="5903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9882AB-1EBD-502A-FFB4-1C40D32BF453}"/>
              </a:ext>
            </a:extLst>
          </p:cNvPr>
          <p:cNvSpPr txBox="1"/>
          <p:nvPr/>
        </p:nvSpPr>
        <p:spPr>
          <a:xfrm>
            <a:off x="274320" y="1179875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Answer the Following 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FC999E-D092-16E0-20B7-1484335EC787}"/>
              </a:ext>
            </a:extLst>
          </p:cNvPr>
          <p:cNvSpPr txBox="1"/>
          <p:nvPr/>
        </p:nvSpPr>
        <p:spPr>
          <a:xfrm>
            <a:off x="2072640" y="1887761"/>
            <a:ext cx="7193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is being proposed?</a:t>
            </a:r>
          </a:p>
          <a:p>
            <a:r>
              <a:rPr lang="en-US" sz="3200" dirty="0"/>
              <a:t>Who was sent notice?</a:t>
            </a:r>
          </a:p>
          <a:p>
            <a:r>
              <a:rPr lang="en-US" sz="3200" dirty="0"/>
              <a:t>What is Water District 120?</a:t>
            </a:r>
          </a:p>
          <a:p>
            <a:r>
              <a:rPr lang="en-US" sz="3200" dirty="0"/>
              <a:t>What do water districts do?</a:t>
            </a:r>
          </a:p>
          <a:p>
            <a:r>
              <a:rPr lang="en-US" sz="3200" dirty="0"/>
              <a:t>What is a ground water district?</a:t>
            </a:r>
          </a:p>
          <a:p>
            <a:r>
              <a:rPr lang="en-US" sz="3200" dirty="0"/>
              <a:t>Why is IDWR proposing this?</a:t>
            </a:r>
          </a:p>
          <a:p>
            <a:r>
              <a:rPr lang="en-US" sz="3200" dirty="0"/>
              <a:t>What is the purpose of a water district?</a:t>
            </a:r>
          </a:p>
          <a:p>
            <a:r>
              <a:rPr lang="en-US" sz="3200" dirty="0"/>
              <a:t>What will be new and required?</a:t>
            </a:r>
          </a:p>
          <a:p>
            <a:r>
              <a:rPr lang="en-US" sz="3200" dirty="0"/>
              <a:t>What actions and timeframes are next?</a:t>
            </a:r>
          </a:p>
        </p:txBody>
      </p:sp>
    </p:spTree>
    <p:extLst>
      <p:ext uri="{BB962C8B-B14F-4D97-AF65-F5344CB8AC3E}">
        <p14:creationId xmlns:p14="http://schemas.microsoft.com/office/powerpoint/2010/main" val="1185453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CFCA77-FAFB-2E86-C3B4-C217BE602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AADBDB-A502-094D-0736-E60C1D074C0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4" y="951724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044574-3AB2-6531-3B88-447E6BE4627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4" y="217779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D56F7E00-8F39-FB7D-9328-223D8AF200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0552922" y="1276323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C2482530-F5DD-23C2-D4B0-B09A3D225D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0552922" y="3124736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6E58A6B7-4582-512F-9B54-633709FD15A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0552922" y="4973149"/>
            <a:ext cx="1492898" cy="143107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C6F38DC5-BC2C-8449-6762-185ADE6A755D}"/>
              </a:ext>
            </a:extLst>
          </p:cNvPr>
          <p:cNvSpPr txBox="1">
            <a:spLocks noChangeArrowheads="1"/>
          </p:cNvSpPr>
          <p:nvPr/>
        </p:nvSpPr>
        <p:spPr>
          <a:xfrm>
            <a:off x="1188456" y="1045958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Reasons for Measurement </a:t>
            </a:r>
          </a:p>
          <a:p>
            <a:pPr algn="ctr"/>
            <a:endParaRPr lang="en-US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9F9E126-9895-B6CD-4632-E57630528833}"/>
              </a:ext>
            </a:extLst>
          </p:cNvPr>
          <p:cNvSpPr txBox="1">
            <a:spLocks noChangeArrowheads="1"/>
          </p:cNvSpPr>
          <p:nvPr/>
        </p:nvSpPr>
        <p:spPr>
          <a:xfrm>
            <a:off x="1264656" y="1160699"/>
            <a:ext cx="8077200" cy="54426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Marlett" pitchFamily="2" charset="2"/>
              <a:buNone/>
              <a:tabLst>
                <a:tab pos="684213" algn="l"/>
              </a:tabLst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7A4007-E543-E3F1-D4B8-4E870C640F55}"/>
              </a:ext>
            </a:extLst>
          </p:cNvPr>
          <p:cNvSpPr txBox="1"/>
          <p:nvPr/>
        </p:nvSpPr>
        <p:spPr>
          <a:xfrm>
            <a:off x="816429" y="1911649"/>
            <a:ext cx="8993777" cy="3859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sz="2400" dirty="0"/>
              <a:t>Required per Idaho Code, Title 42-701</a:t>
            </a:r>
          </a:p>
          <a:p>
            <a:r>
              <a:rPr lang="en-US" sz="2400" dirty="0"/>
              <a:t>		Measuring devices shall be installed when required for the 			purpose of assisting the watermaster or IDWR determining 			the amount of water diverted</a:t>
            </a:r>
          </a:p>
          <a:p>
            <a:pPr marL="571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sz="2400" dirty="0"/>
              <a:t>Facilitate management of water rights</a:t>
            </a:r>
          </a:p>
          <a:p>
            <a:pPr marL="1245870" lvl="2" indent="-285750">
              <a:spcBef>
                <a:spcPct val="20000"/>
              </a:spcBef>
              <a:buClr>
                <a:prstClr val="white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How much water is diverted?</a:t>
            </a:r>
          </a:p>
          <a:p>
            <a:pPr marL="571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sz="2400" dirty="0"/>
              <a:t>State water budget cannot be determined without accounting for inputs and withdrawals.</a:t>
            </a:r>
          </a:p>
        </p:txBody>
      </p:sp>
    </p:spTree>
    <p:extLst>
      <p:ext uri="{BB962C8B-B14F-4D97-AF65-F5344CB8AC3E}">
        <p14:creationId xmlns:p14="http://schemas.microsoft.com/office/powerpoint/2010/main" val="24252923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6A9732-9037-CBAB-2CBB-3883DD762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3AFDFB-B7EA-490C-0F54-719DA99BF5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4" y="951724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EED52D-60A1-9FE4-93BF-F705EFB616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4" y="217779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3509214E-5132-F9DE-C68E-FC2696F5479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0552922" y="1276323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86DC39CE-85D4-158B-2616-001C83FF04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0552922" y="3124736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1D663674-9485-D69E-1C20-640A606BF8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0552922" y="4973149"/>
            <a:ext cx="1492898" cy="143107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97D1DB6E-229B-D6D9-4AB9-6FCB233EFBD2}"/>
              </a:ext>
            </a:extLst>
          </p:cNvPr>
          <p:cNvSpPr txBox="1">
            <a:spLocks noChangeArrowheads="1"/>
          </p:cNvSpPr>
          <p:nvPr/>
        </p:nvSpPr>
        <p:spPr>
          <a:xfrm>
            <a:off x="1188456" y="1045958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Measurement Requirements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D85ED56E-BD98-CED0-9665-C067FD5DD5C5}"/>
              </a:ext>
            </a:extLst>
          </p:cNvPr>
          <p:cNvSpPr txBox="1">
            <a:spLocks noChangeArrowheads="1"/>
          </p:cNvSpPr>
          <p:nvPr/>
        </p:nvSpPr>
        <p:spPr>
          <a:xfrm>
            <a:off x="1264656" y="1160699"/>
            <a:ext cx="8077200" cy="54426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Marlett" pitchFamily="2" charset="2"/>
              <a:buNone/>
              <a:tabLst>
                <a:tab pos="684213" algn="l"/>
              </a:tabLst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DF551F-EA02-D3E6-3747-6E2418318ABB}"/>
              </a:ext>
            </a:extLst>
          </p:cNvPr>
          <p:cNvSpPr txBox="1"/>
          <p:nvPr/>
        </p:nvSpPr>
        <p:spPr>
          <a:xfrm>
            <a:off x="816429" y="1911649"/>
            <a:ext cx="89937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Measurement order will require the installation of approved measuring devices on certain-sized diversions  </a:t>
            </a:r>
          </a:p>
          <a:p>
            <a:pPr marL="571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Department will send a measurement order</a:t>
            </a:r>
          </a:p>
          <a:p>
            <a:pPr marL="80010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One to two-year deadline following the issuance of the order to install</a:t>
            </a:r>
          </a:p>
          <a:p>
            <a:pPr marL="80010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80010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Meters must be on the IDWR-approved meter list</a:t>
            </a:r>
          </a:p>
        </p:txBody>
      </p:sp>
    </p:spTree>
    <p:extLst>
      <p:ext uri="{BB962C8B-B14F-4D97-AF65-F5344CB8AC3E}">
        <p14:creationId xmlns:p14="http://schemas.microsoft.com/office/powerpoint/2010/main" val="3024822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395FA0-D90E-51FB-BB98-1F7716B6B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6E053B-F6F2-D28B-632F-31CFF40C1F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4" y="951724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FD559AA-986B-AAF7-2D7C-533BF485443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4" y="217779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8F40115D-35D7-9B19-9AFC-171E062EDC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0552922" y="1276323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81230F9D-AEF9-6A59-2C7B-DC601E18DC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0552922" y="3124736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8C1CB16A-ACD3-E573-771C-46450363C0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0552922" y="4973149"/>
            <a:ext cx="1492898" cy="143107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F615FE4D-CAD0-F115-C37D-0BC2E969B39D}"/>
              </a:ext>
            </a:extLst>
          </p:cNvPr>
          <p:cNvSpPr txBox="1">
            <a:spLocks noChangeArrowheads="1"/>
          </p:cNvSpPr>
          <p:nvPr/>
        </p:nvSpPr>
        <p:spPr>
          <a:xfrm>
            <a:off x="1188456" y="1045958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Measurement Parameters  </a:t>
            </a:r>
          </a:p>
          <a:p>
            <a:pPr algn="ctr"/>
            <a:endParaRPr lang="en-US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758B2562-A5BE-7E25-DECA-0364F3447816}"/>
              </a:ext>
            </a:extLst>
          </p:cNvPr>
          <p:cNvSpPr txBox="1">
            <a:spLocks noChangeArrowheads="1"/>
          </p:cNvSpPr>
          <p:nvPr/>
        </p:nvSpPr>
        <p:spPr>
          <a:xfrm>
            <a:off x="1264656" y="1160699"/>
            <a:ext cx="8077200" cy="54426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Marlett" pitchFamily="2" charset="2"/>
              <a:buNone/>
              <a:tabLst>
                <a:tab pos="684213" algn="l"/>
              </a:tabLst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0F3AB-9753-6EB8-456D-A3F72DBCA92D}"/>
              </a:ext>
            </a:extLst>
          </p:cNvPr>
          <p:cNvSpPr txBox="1"/>
          <p:nvPr/>
        </p:nvSpPr>
        <p:spPr>
          <a:xfrm>
            <a:off x="816429" y="1911649"/>
            <a:ext cx="899377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85750">
              <a:buFont typeface="Arial" panose="020B0604020202020204" pitchFamily="34" charset="0"/>
              <a:buChar char="•"/>
            </a:pPr>
            <a:r>
              <a:rPr lang="en-US" sz="2400" dirty="0"/>
              <a:t>State standard excludes:</a:t>
            </a:r>
          </a:p>
          <a:p>
            <a:pPr marL="8572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domestic/stock water uses (42-111 Idaho Code)</a:t>
            </a:r>
          </a:p>
          <a:p>
            <a:pPr marL="8572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“small” irrigation uses, typically &lt;=5 acres</a:t>
            </a:r>
          </a:p>
          <a:p>
            <a:pPr marL="8572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“small” rights with diversion rates &lt;= 0.24 CFS (~108 GPM)</a:t>
            </a:r>
          </a:p>
          <a:p>
            <a:pPr marL="8572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571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514350" lvl="1"/>
            <a:endParaRPr lang="en-US" sz="2400" dirty="0"/>
          </a:p>
          <a:p>
            <a:pPr marL="514350" lvl="1"/>
            <a:endParaRPr lang="en-US" sz="2400" dirty="0"/>
          </a:p>
          <a:p>
            <a:pPr marL="514350" lvl="1"/>
            <a:endParaRPr lang="en-US" sz="2400" dirty="0"/>
          </a:p>
          <a:p>
            <a:pPr marL="514350" lvl="1"/>
            <a:endParaRPr lang="en-US" sz="2400" dirty="0"/>
          </a:p>
          <a:p>
            <a:pPr marL="514350" lvl="1"/>
            <a:r>
              <a:rPr lang="en-US" sz="2400" dirty="0"/>
              <a:t>*Shared wells with cumulative acres/diversion rate exceeding 	thresholds from above are required to measure </a:t>
            </a:r>
          </a:p>
        </p:txBody>
      </p:sp>
    </p:spTree>
    <p:extLst>
      <p:ext uri="{BB962C8B-B14F-4D97-AF65-F5344CB8AC3E}">
        <p14:creationId xmlns:p14="http://schemas.microsoft.com/office/powerpoint/2010/main" val="10432287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D298A-E985-B8A6-095F-190614996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5FE7199-9295-976D-6C05-40385FEF47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4" y="951724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A8798C-D263-7FFB-A2C4-D657AF9658D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4" y="217779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957E0179-C55A-FD15-66A8-62BC18D8DF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0552922" y="1276323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16EB5EAB-4BF8-3D19-8740-F3F499DB3A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0552922" y="3124736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6CEB14C7-4E02-9051-03CB-06C3562E2B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0552922" y="4973149"/>
            <a:ext cx="1492898" cy="143107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71B3C1FD-42D2-1B1A-BF60-7CDB96E0034E}"/>
              </a:ext>
            </a:extLst>
          </p:cNvPr>
          <p:cNvSpPr txBox="1">
            <a:spLocks noChangeArrowheads="1"/>
          </p:cNvSpPr>
          <p:nvPr/>
        </p:nvSpPr>
        <p:spPr>
          <a:xfrm>
            <a:off x="1188455" y="988310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Approved Measuring Devices  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F35615BF-BE3F-6011-5DAB-999B85A4087F}"/>
              </a:ext>
            </a:extLst>
          </p:cNvPr>
          <p:cNvSpPr txBox="1">
            <a:spLocks noChangeArrowheads="1"/>
          </p:cNvSpPr>
          <p:nvPr/>
        </p:nvSpPr>
        <p:spPr>
          <a:xfrm>
            <a:off x="1264656" y="1160699"/>
            <a:ext cx="8077200" cy="54426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Marlett" pitchFamily="2" charset="2"/>
              <a:buNone/>
              <a:tabLst>
                <a:tab pos="684213" algn="l"/>
              </a:tabLst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59D1D5-7049-8E54-BE90-EB248DD2935A}"/>
              </a:ext>
            </a:extLst>
          </p:cNvPr>
          <p:cNvSpPr txBox="1"/>
          <p:nvPr/>
        </p:nvSpPr>
        <p:spPr>
          <a:xfrm>
            <a:off x="806367" y="1569516"/>
            <a:ext cx="899377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Standard closed conduit measuring devices are flow meters that have been approved for use by IDWR based on independent third-party testing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IDWR’s totalizing flow meters:  electromagnetic, spooled ultrasonic, and  clamp-on ultrasonic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Meter installed in-line with existing piping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Water passes through the device, with no obstructions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Spacing and installation requirements that must be met </a:t>
            </a:r>
          </a:p>
          <a:p>
            <a:pPr lvl="1"/>
            <a:r>
              <a:rPr lang="en-US" sz="2200" dirty="0"/>
              <a:t>	- Meter can’t be on downslope</a:t>
            </a:r>
          </a:p>
          <a:p>
            <a:pPr lvl="1"/>
            <a:r>
              <a:rPr lang="en-US" sz="2200" dirty="0"/>
              <a:t>	- Straight length of unobstructed pipe 3 times diameter of meter 	upstream and 2 times downstream.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Hardwired to power, or battery powered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* Cost will vary based on meter size and existing pipe configuration </a:t>
            </a:r>
          </a:p>
        </p:txBody>
      </p:sp>
    </p:spTree>
    <p:extLst>
      <p:ext uri="{BB962C8B-B14F-4D97-AF65-F5344CB8AC3E}">
        <p14:creationId xmlns:p14="http://schemas.microsoft.com/office/powerpoint/2010/main" val="13398546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1E2DD6-7CC1-C3A8-FDC5-2B5C480F0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9935F6-87FF-B99B-941D-081B4316F2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816" y="951726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defTabSz="914400">
              <a:spcBef>
                <a:spcPct val="20000"/>
              </a:spcBef>
              <a:buClr>
                <a:prstClr val="white"/>
              </a:buClr>
              <a:buSzPct val="95000"/>
              <a:defRPr/>
            </a:pPr>
            <a:endParaRPr lang="en-US" sz="3600" dirty="0">
              <a:solidFill>
                <a:schemeClr val="tx1"/>
              </a:solidFill>
              <a:latin typeface="Constant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09C6D7-BFEC-96FD-8A8C-F7C8EB2121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180" y="191838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2B2D7230-F96B-8276-2D61-70CDAFF08E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46180" y="1373596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FDA6AD7A-7FAA-682A-998A-920503A435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46180" y="3143817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2621694A-B5FC-BC77-1D76-66FAE02D001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46180" y="4914038"/>
            <a:ext cx="1492898" cy="1431072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DE0D1F09-3F8E-1F24-D8C6-BEF6501F3A7B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330180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/>
              <a:t> 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95E2EA0-88B5-5B19-A894-78B387AC8147}"/>
              </a:ext>
            </a:extLst>
          </p:cNvPr>
          <p:cNvSpPr txBox="1">
            <a:spLocks noChangeArrowheads="1"/>
          </p:cNvSpPr>
          <p:nvPr/>
        </p:nvSpPr>
        <p:spPr>
          <a:xfrm>
            <a:off x="1763070" y="2046614"/>
            <a:ext cx="8656114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371302-20D4-2FFD-E08B-3CDCB5FDD11B}"/>
              </a:ext>
            </a:extLst>
          </p:cNvPr>
          <p:cNvSpPr txBox="1"/>
          <p:nvPr/>
        </p:nvSpPr>
        <p:spPr>
          <a:xfrm>
            <a:off x="2408348" y="2432931"/>
            <a:ext cx="859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244B8A2-5153-CB38-8752-334C975D0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997952"/>
            <a:ext cx="5396948" cy="73896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List of Approved Meters and Measurement Information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D07C29-5D56-7164-60A6-467073D141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616" y="1867679"/>
            <a:ext cx="9172702" cy="4641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A3FF9540-F295-6494-A353-FCC840B9217A}"/>
              </a:ext>
            </a:extLst>
          </p:cNvPr>
          <p:cNvSpPr/>
          <p:nvPr/>
        </p:nvSpPr>
        <p:spPr>
          <a:xfrm>
            <a:off x="5547445" y="3198980"/>
            <a:ext cx="1573201" cy="58933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894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4E73F5-2A01-792F-F4C9-8875656FE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EA2A07-3FCD-75D8-BD19-2C9BBE3E6A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816" y="951726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defTabSz="914400">
              <a:spcBef>
                <a:spcPct val="20000"/>
              </a:spcBef>
              <a:buClr>
                <a:prstClr val="white"/>
              </a:buClr>
              <a:buSzPct val="95000"/>
              <a:defRPr/>
            </a:pPr>
            <a:endParaRPr lang="en-US" sz="3600" dirty="0">
              <a:solidFill>
                <a:schemeClr val="tx1"/>
              </a:solidFill>
              <a:latin typeface="Constant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6B7383-DD5F-851D-52AF-25D510A4FBE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180" y="191838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4B74DCD7-12C4-6177-94E7-DE8DF42368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46180" y="1373596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DEFD8E1E-0F11-7E0F-EA90-794C38F0EE4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46180" y="3143817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206AC594-D85C-5CF8-C058-23D11248549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46180" y="4914038"/>
            <a:ext cx="1492898" cy="1431072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87F2141C-2A69-5E54-FF77-01A7A31286BB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330180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/>
              <a:t> 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DFC670F-D134-CBE7-335A-890A84469A97}"/>
              </a:ext>
            </a:extLst>
          </p:cNvPr>
          <p:cNvSpPr txBox="1">
            <a:spLocks noChangeArrowheads="1"/>
          </p:cNvSpPr>
          <p:nvPr/>
        </p:nvSpPr>
        <p:spPr>
          <a:xfrm>
            <a:off x="1763070" y="2046614"/>
            <a:ext cx="8656114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1815D9-AC84-D3C3-1AB2-B550EE561E3D}"/>
              </a:ext>
            </a:extLst>
          </p:cNvPr>
          <p:cNvSpPr txBox="1"/>
          <p:nvPr/>
        </p:nvSpPr>
        <p:spPr>
          <a:xfrm>
            <a:off x="2408348" y="2432931"/>
            <a:ext cx="8596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8B3F2D72-CDD1-BD1D-C8A0-42821722B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951726"/>
            <a:ext cx="5396948" cy="738966"/>
          </a:xfrm>
        </p:spPr>
        <p:txBody>
          <a:bodyPr>
            <a:normAutofit/>
          </a:bodyPr>
          <a:lstStyle/>
          <a:p>
            <a:r>
              <a:rPr lang="en-US" sz="3200" dirty="0"/>
              <a:t>           List of Approved Meters</a:t>
            </a:r>
          </a:p>
        </p:txBody>
      </p:sp>
      <p:pic>
        <p:nvPicPr>
          <p:cNvPr id="12" name="Content Placeholder 11" descr="Table&#10;&#10;Description automatically generated">
            <a:extLst>
              <a:ext uri="{FF2B5EF4-FFF2-40B4-BE49-F238E27FC236}">
                <a16:creationId xmlns:a16="http://schemas.microsoft.com/office/drawing/2014/main" id="{5C3E5018-ED7E-308F-CC79-9DD3133284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"/>
          <a:stretch/>
        </p:blipFill>
        <p:spPr>
          <a:xfrm>
            <a:off x="3779941" y="2550579"/>
            <a:ext cx="6001963" cy="1756842"/>
          </a:xfrm>
          <a:prstGeom prst="rect">
            <a:avLst/>
          </a:prstGeom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C9F7C657-F12E-FCB2-7816-E9760D950D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384" y="1503718"/>
            <a:ext cx="4543425" cy="831810"/>
          </a:xfrm>
          <a:prstGeom prst="rect">
            <a:avLst/>
          </a:prstGeom>
        </p:spPr>
      </p:pic>
      <p:pic>
        <p:nvPicPr>
          <p:cNvPr id="16" name="Picture 15" descr="Diagram, table&#10;&#10;Description automatically generated">
            <a:extLst>
              <a:ext uri="{FF2B5EF4-FFF2-40B4-BE49-F238E27FC236}">
                <a16:creationId xmlns:a16="http://schemas.microsoft.com/office/drawing/2014/main" id="{F722E28C-9A33-74A1-3EC3-88B9EA58385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7"/>
          <a:stretch/>
        </p:blipFill>
        <p:spPr>
          <a:xfrm>
            <a:off x="3886200" y="4498197"/>
            <a:ext cx="5895704" cy="166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8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ooden&#10;&#10;Description automatically generated">
            <a:extLst>
              <a:ext uri="{FF2B5EF4-FFF2-40B4-BE49-F238E27FC236}">
                <a16:creationId xmlns:a16="http://schemas.microsoft.com/office/drawing/2014/main" id="{87539CDF-19A8-D8C4-CA76-5A6F5FBC14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4" b="1249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80798"/>
      </p:ext>
    </p:extLst>
  </p:cSld>
  <p:clrMapOvr>
    <a:masterClrMapping/>
  </p:clrMapOvr>
  <p:transition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4" b="1249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410952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outdoor object&#10;&#10;Description automatically generated">
            <a:extLst>
              <a:ext uri="{FF2B5EF4-FFF2-40B4-BE49-F238E27FC236}">
                <a16:creationId xmlns:a16="http://schemas.microsoft.com/office/drawing/2014/main" id="{B1873D88-6001-095B-D61B-3642D8242E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272" y="0"/>
            <a:ext cx="6021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71751"/>
      </p:ext>
    </p:extLst>
  </p:cSld>
  <p:clrMapOvr>
    <a:masterClrMapping/>
  </p:clrMapOvr>
  <p:transition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Content Placeholder 5" descr="A red fire hydrant&#10;&#10;Description automatically generated with low confidence">
            <a:extLst>
              <a:ext uri="{FF2B5EF4-FFF2-40B4-BE49-F238E27FC236}">
                <a16:creationId xmlns:a16="http://schemas.microsoft.com/office/drawing/2014/main" id="{581C8357-3AD7-C608-C23D-ADB0CD4685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5" r="1" b="18124"/>
          <a:stretch>
            <a:fillRect/>
          </a:stretch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47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79A04-FB83-7547-1547-3550B07F8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A13FE0-8FA9-615C-08C1-502E43FAF4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23" b="32393"/>
          <a:stretch/>
        </p:blipFill>
        <p:spPr>
          <a:xfrm>
            <a:off x="0" y="4"/>
            <a:ext cx="12192000" cy="120799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94B5A0-C1A6-651F-8636-3EB9DB8214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50182"/>
            <a:ext cx="12192000" cy="207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FE129B-5B4B-BC52-B152-A9ECF5C806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"/>
            <a:ext cx="11545455" cy="1207997"/>
          </a:xfrm>
          <a:prstGeom prst="rect">
            <a:avLst/>
          </a:prstGeom>
          <a:gradFill flip="none" rotWithShape="1">
            <a:gsLst>
              <a:gs pos="14000">
                <a:schemeClr val="tx1"/>
              </a:gs>
              <a:gs pos="100000">
                <a:schemeClr val="accent1">
                  <a:lumMod val="0"/>
                  <a:lumOff val="100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7B298D-73A5-2FD4-2997-8D5AA770E0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399" y="326503"/>
            <a:ext cx="3322896" cy="590314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A528F09-CE86-85B2-F587-326437D650B7}"/>
              </a:ext>
            </a:extLst>
          </p:cNvPr>
          <p:cNvSpPr txBox="1">
            <a:spLocks noChangeArrowheads="1"/>
          </p:cNvSpPr>
          <p:nvPr/>
        </p:nvSpPr>
        <p:spPr>
          <a:xfrm>
            <a:off x="1200727" y="1318331"/>
            <a:ext cx="9144000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Proposed Action: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5E44C8B-221E-DD94-32CA-329D6A377245}"/>
              </a:ext>
            </a:extLst>
          </p:cNvPr>
          <p:cNvSpPr txBox="1">
            <a:spLocks noChangeArrowheads="1"/>
          </p:cNvSpPr>
          <p:nvPr/>
        </p:nvSpPr>
        <p:spPr>
          <a:xfrm>
            <a:off x="1847273" y="1924636"/>
            <a:ext cx="8427304" cy="18282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1"/>
              </a:buClr>
              <a:buFont typeface="Arial" panose="020B0604020202020204" pitchFamily="34" charset="0"/>
              <a:buNone/>
              <a:defRPr/>
            </a:pPr>
            <a:r>
              <a:rPr lang="en-US" i="1" dirty="0"/>
              <a:t>The Director proposes to modify Water District 120 to include ground water rights in areas of the Department ‘s Administrative Basins 23, 25, 27, 29, and 41.</a:t>
            </a:r>
            <a:r>
              <a:rPr lang="en-US" dirty="0"/>
              <a:t>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1BFDBC-DF97-65E2-72C7-79605F152261}"/>
              </a:ext>
            </a:extLst>
          </p:cNvPr>
          <p:cNvSpPr txBox="1"/>
          <p:nvPr/>
        </p:nvSpPr>
        <p:spPr>
          <a:xfrm>
            <a:off x="1365896" y="3669175"/>
            <a:ext cx="897883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400" dirty="0"/>
              <a:t>Expand WD120 to administer an additional 180 ground water rights.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Excludes small domestic and stock uses (§§ 42-111 and 42-1401A(11))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/>
              <a:t>Excludes water rights administered by Shoshone-Bannock Tribes and the United States pursuant to the 1990 Fort Hall Indian Water Rights Agreement</a:t>
            </a:r>
          </a:p>
        </p:txBody>
      </p:sp>
    </p:spTree>
    <p:extLst>
      <p:ext uri="{BB962C8B-B14F-4D97-AF65-F5344CB8AC3E}">
        <p14:creationId xmlns:p14="http://schemas.microsoft.com/office/powerpoint/2010/main" val="11077561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0A5483-0C34-DB7E-1F73-AC30B4E81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55666830-9A19-4E01-8505-D6C7F9AC5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F6B362-15EC-9641-4EB8-96CD0DA48D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" b="2384"/>
          <a:stretch/>
        </p:blipFill>
        <p:spPr>
          <a:xfrm>
            <a:off x="4110127" y="10"/>
            <a:ext cx="8081873" cy="6857990"/>
          </a:xfrm>
          <a:custGeom>
            <a:avLst/>
            <a:gdLst/>
            <a:ahLst/>
            <a:cxnLst/>
            <a:rect l="l" t="t" r="r" b="b"/>
            <a:pathLst>
              <a:path w="8081873" h="6858000">
                <a:moveTo>
                  <a:pt x="0" y="0"/>
                </a:moveTo>
                <a:lnTo>
                  <a:pt x="8081873" y="0"/>
                </a:lnTo>
                <a:lnTo>
                  <a:pt x="8081873" y="6858000"/>
                </a:lnTo>
                <a:lnTo>
                  <a:pt x="0" y="6858000"/>
                </a:lnTo>
                <a:lnTo>
                  <a:pt x="68897" y="6734633"/>
                </a:lnTo>
                <a:cubicBezTo>
                  <a:pt x="558802" y="5812845"/>
                  <a:pt x="848920" y="4668597"/>
                  <a:pt x="848920" y="3429000"/>
                </a:cubicBezTo>
                <a:cubicBezTo>
                  <a:pt x="848920" y="2189404"/>
                  <a:pt x="558802" y="1045156"/>
                  <a:pt x="68897" y="123368"/>
                </a:cubicBezTo>
                <a:close/>
              </a:path>
            </a:pathLst>
          </a:custGeom>
        </p:spPr>
      </p:pic>
      <p:sp useBgFill="1">
        <p:nvSpPr>
          <p:cNvPr id="49" name="Freeform: Shape 48">
            <a:extLst>
              <a:ext uri="{FF2B5EF4-FFF2-40B4-BE49-F238E27FC236}">
                <a16:creationId xmlns:a16="http://schemas.microsoft.com/office/drawing/2014/main" id="{AE9FC877-7FB6-4D22-9988-35420644E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0" name="Freeform: Shape 49">
            <a:extLst>
              <a:ext uri="{FF2B5EF4-FFF2-40B4-BE49-F238E27FC236}">
                <a16:creationId xmlns:a16="http://schemas.microsoft.com/office/drawing/2014/main" id="{E41809D1-F12E-46BB-B804-5F209D325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F936A1F-475F-F2AA-8EE6-35B99D3F86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08" y="3718899"/>
            <a:ext cx="4245251" cy="75417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2FC7262E-B7B7-CCA9-6D47-38FDC9B45F52}"/>
              </a:ext>
            </a:extLst>
          </p:cNvPr>
          <p:cNvSpPr txBox="1">
            <a:spLocks/>
          </p:cNvSpPr>
          <p:nvPr/>
        </p:nvSpPr>
        <p:spPr>
          <a:xfrm>
            <a:off x="481029" y="5031777"/>
            <a:ext cx="3289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0F444-59C6-680A-AC90-0B405B6D4902}"/>
              </a:ext>
            </a:extLst>
          </p:cNvPr>
          <p:cNvSpPr txBox="1"/>
          <p:nvPr/>
        </p:nvSpPr>
        <p:spPr>
          <a:xfrm>
            <a:off x="1063487" y="2435087"/>
            <a:ext cx="2707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7D9D1B-00C6-6A85-24E0-FD80462F273D}"/>
              </a:ext>
            </a:extLst>
          </p:cNvPr>
          <p:cNvSpPr txBox="1"/>
          <p:nvPr/>
        </p:nvSpPr>
        <p:spPr>
          <a:xfrm>
            <a:off x="481029" y="1610139"/>
            <a:ext cx="390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2400" b="1" dirty="0">
                <a:effectLst>
                  <a:outerShdw blurRad="38100" dist="25400" dir="5400000" sx="122000" sy="122000" algn="tl" rotWithShape="0">
                    <a:srgbClr val="000000">
                      <a:alpha val="0"/>
                    </a:srgbClr>
                  </a:outerShdw>
                </a:effectLst>
              </a:rPr>
              <a:t>Proposed Modification of Water District 120</a:t>
            </a:r>
          </a:p>
        </p:txBody>
      </p:sp>
    </p:spTree>
    <p:extLst>
      <p:ext uri="{BB962C8B-B14F-4D97-AF65-F5344CB8AC3E}">
        <p14:creationId xmlns:p14="http://schemas.microsoft.com/office/powerpoint/2010/main" val="42034346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5361A1-0D05-7A2D-7DBA-D3E86CC7E0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008" y="70259"/>
            <a:ext cx="8695217" cy="671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2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14CCE-80E3-5D0B-CE00-89068F5A9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8E4536-BC17-9F2A-F0A2-621153B362A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5" b="32889"/>
          <a:stretch/>
        </p:blipFill>
        <p:spPr>
          <a:xfrm>
            <a:off x="0" y="5"/>
            <a:ext cx="12192000" cy="10778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442FB8-2C68-1E52-5FE6-5D71C5AF2D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90305" y="6093435"/>
            <a:ext cx="2477969" cy="4402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D1D62EE-11C3-0306-68D1-72159CE153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650182"/>
            <a:ext cx="12192000" cy="207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D8FA2E-71CF-2655-8F44-0BB83D33E3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59143"/>
            <a:ext cx="12192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20336-AAAC-E4ED-3BE6-35F84A9969C6}"/>
              </a:ext>
            </a:extLst>
          </p:cNvPr>
          <p:cNvSpPr txBox="1">
            <a:spLocks/>
          </p:cNvSpPr>
          <p:nvPr/>
        </p:nvSpPr>
        <p:spPr>
          <a:xfrm>
            <a:off x="1524000" y="1194421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Who Was Sent a Notice of Hearing?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58E666C-14E8-601F-C42F-AD7CB37B69B0}"/>
              </a:ext>
            </a:extLst>
          </p:cNvPr>
          <p:cNvSpPr txBox="1">
            <a:spLocks/>
          </p:cNvSpPr>
          <p:nvPr/>
        </p:nvSpPr>
        <p:spPr>
          <a:xfrm>
            <a:off x="1524000" y="2014460"/>
            <a:ext cx="9143999" cy="402070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Clr>
                <a:schemeClr val="tx1"/>
              </a:buClr>
            </a:pPr>
            <a:r>
              <a:rPr lang="en-US" sz="3400" b="1" dirty="0"/>
              <a:t>1,934</a:t>
            </a:r>
            <a:r>
              <a:rPr lang="en-US" sz="3400" dirty="0"/>
              <a:t> notices sent to owners of ground water rights in total; with users in Basins 23, 25, 27, 29, and 41 making up </a:t>
            </a:r>
            <a:r>
              <a:rPr lang="en-US" sz="3400" b="1" dirty="0"/>
              <a:t>135 </a:t>
            </a:r>
            <a:r>
              <a:rPr lang="en-US" sz="3400" dirty="0"/>
              <a:t>notices</a:t>
            </a:r>
          </a:p>
          <a:p>
            <a:pPr>
              <a:lnSpc>
                <a:spcPct val="120000"/>
              </a:lnSpc>
              <a:buClr>
                <a:schemeClr val="tx1"/>
              </a:buClr>
            </a:pPr>
            <a:endParaRPr lang="en-US" sz="3400" dirty="0"/>
          </a:p>
          <a:p>
            <a:pPr>
              <a:lnSpc>
                <a:spcPct val="120000"/>
              </a:lnSpc>
              <a:buClr>
                <a:schemeClr val="tx1"/>
              </a:buClr>
            </a:pPr>
            <a:r>
              <a:rPr lang="en-US" sz="3400" dirty="0"/>
              <a:t>Water users within the proposed expanded area </a:t>
            </a:r>
            <a:r>
              <a:rPr lang="en-US" sz="3400" b="1" dirty="0"/>
              <a:t>NOT</a:t>
            </a:r>
            <a:r>
              <a:rPr lang="en-US" sz="3400" dirty="0"/>
              <a:t> sent notice (will not be included in district):</a:t>
            </a:r>
          </a:p>
          <a:p>
            <a:pPr lvl="1">
              <a:lnSpc>
                <a:spcPct val="120000"/>
              </a:lnSpc>
              <a:buClr>
                <a:schemeClr val="tx1"/>
              </a:buClr>
            </a:pPr>
            <a:r>
              <a:rPr lang="en-US" sz="3400" dirty="0"/>
              <a:t>Surface water right holders in these basins</a:t>
            </a:r>
          </a:p>
          <a:p>
            <a:pPr lvl="1">
              <a:lnSpc>
                <a:spcPct val="120000"/>
              </a:lnSpc>
              <a:buClr>
                <a:schemeClr val="tx1"/>
              </a:buClr>
            </a:pPr>
            <a:r>
              <a:rPr lang="en-US" sz="3400" dirty="0"/>
              <a:t>Small domestic and </a:t>
            </a:r>
            <a:r>
              <a:rPr lang="en-US" sz="3400" dirty="0" err="1"/>
              <a:t>stockwater</a:t>
            </a:r>
            <a:r>
              <a:rPr lang="en-US" sz="3400" dirty="0"/>
              <a:t> rights (588)</a:t>
            </a:r>
          </a:p>
          <a:p>
            <a:pPr lvl="2">
              <a:lnSpc>
                <a:spcPct val="120000"/>
              </a:lnSpc>
            </a:pPr>
            <a:r>
              <a:rPr lang="en-US" sz="3400" dirty="0"/>
              <a:t>§§ 42-111 and 42-1401A(11)</a:t>
            </a:r>
          </a:p>
          <a:p>
            <a:pPr lvl="3">
              <a:lnSpc>
                <a:spcPct val="120000"/>
              </a:lnSpc>
            </a:pPr>
            <a:r>
              <a:rPr lang="en-US" sz="3400" dirty="0"/>
              <a:t>13K gallons/day and </a:t>
            </a:r>
            <a:r>
              <a:rPr lang="en-US" sz="3400" u="sng" dirty="0"/>
              <a:t>&lt;</a:t>
            </a:r>
            <a:r>
              <a:rPr lang="en-US" sz="3400" dirty="0"/>
              <a:t>½ acre of irrigation   </a:t>
            </a:r>
          </a:p>
          <a:p>
            <a:pPr lvl="1">
              <a:buClr>
                <a:schemeClr val="tx1"/>
              </a:buClr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05917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6D0F3F-58DD-6240-3E13-0C9156DCF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86F2-3B98-F6DE-5489-6B5DA9C34E31}"/>
              </a:ext>
            </a:extLst>
          </p:cNvPr>
          <p:cNvSpPr txBox="1"/>
          <p:nvPr/>
        </p:nvSpPr>
        <p:spPr>
          <a:xfrm>
            <a:off x="-153595" y="2527408"/>
            <a:ext cx="306268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Map of Area Sent Notice</a:t>
            </a:r>
          </a:p>
          <a:p>
            <a:pPr algn="ctr"/>
            <a:r>
              <a:rPr lang="en-US" sz="2000" dirty="0"/>
              <a:t> &amp; </a:t>
            </a:r>
          </a:p>
          <a:p>
            <a:pPr algn="ctr"/>
            <a:r>
              <a:rPr lang="en-US" dirty="0"/>
              <a:t>Proposed Water District 120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046005-6918-097A-C78F-7FB896A0F7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924" y="13780"/>
            <a:ext cx="9424221" cy="6830439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83F0845C-22F9-2565-B2BE-086D5CC752CE}"/>
              </a:ext>
            </a:extLst>
          </p:cNvPr>
          <p:cNvPicPr/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55" y="6443251"/>
            <a:ext cx="1745904" cy="3101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DADC61-A86F-7E1D-04BD-C18A8A3DCB97}"/>
              </a:ext>
            </a:extLst>
          </p:cNvPr>
          <p:cNvSpPr txBox="1"/>
          <p:nvPr/>
        </p:nvSpPr>
        <p:spPr>
          <a:xfrm>
            <a:off x="119454" y="3654332"/>
            <a:ext cx="26304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/>
              <a:t>Water District 120 was created on 02/19/2002.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Currently administers 4,782 ground water rights.</a:t>
            </a:r>
          </a:p>
        </p:txBody>
      </p:sp>
    </p:spTree>
    <p:extLst>
      <p:ext uri="{BB962C8B-B14F-4D97-AF65-F5344CB8AC3E}">
        <p14:creationId xmlns:p14="http://schemas.microsoft.com/office/powerpoint/2010/main" val="749076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532DAB-A14A-3E49-CACD-BFC8714CBF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816" y="951726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565DF8-75A7-67F1-7D9F-A8A47ACACD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180" y="191838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9406B9FE-DD2D-274B-16EB-CA29DE9037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46180" y="1373596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4CC34B62-306C-0758-0F4E-2C3B32A910A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46180" y="3143817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B0A36EB1-2222-9A80-4834-3D1C5E826F6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46180" y="4914038"/>
            <a:ext cx="1492898" cy="1431072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F06B85F-CDD6-34B6-391C-072103503E16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330180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/>
              <a:t> 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0AC4A6A-D8B9-4108-EA52-776F5256D406}"/>
              </a:ext>
            </a:extLst>
          </p:cNvPr>
          <p:cNvSpPr txBox="1">
            <a:spLocks noChangeArrowheads="1"/>
          </p:cNvSpPr>
          <p:nvPr/>
        </p:nvSpPr>
        <p:spPr>
          <a:xfrm>
            <a:off x="1763070" y="2046614"/>
            <a:ext cx="8656114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8246DA-36A7-51F7-B72F-53B568E2FA91}"/>
              </a:ext>
            </a:extLst>
          </p:cNvPr>
          <p:cNvSpPr txBox="1"/>
          <p:nvPr/>
        </p:nvSpPr>
        <p:spPr>
          <a:xfrm>
            <a:off x="2846407" y="1114450"/>
            <a:ext cx="75727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Ground Water Rights in WD120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AD8CF4-F40F-0B1A-EBB2-856C09BDBFCE}"/>
              </a:ext>
            </a:extLst>
          </p:cNvPr>
          <p:cNvSpPr txBox="1"/>
          <p:nvPr/>
        </p:nvSpPr>
        <p:spPr>
          <a:xfrm>
            <a:off x="2408349" y="2046614"/>
            <a:ext cx="85966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/>
              <a:t>4,782 ground water rights currently administered by WD120.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000" dirty="0"/>
              <a:t>180 ground water rights proposed to be included in the expanded area.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000" dirty="0"/>
              <a:t>135 ground water right users proposed to be included in the expanded area.</a:t>
            </a:r>
          </a:p>
        </p:txBody>
      </p:sp>
    </p:spTree>
    <p:extLst>
      <p:ext uri="{BB962C8B-B14F-4D97-AF65-F5344CB8AC3E}">
        <p14:creationId xmlns:p14="http://schemas.microsoft.com/office/powerpoint/2010/main" val="270897231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6BB62-AE83-A360-3E6F-E887ECE09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7953CA-7F81-71C8-1624-AE46C2670E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754" y="951724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160608-675B-99C3-C41C-DC0066162C7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754" y="217779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1316EF78-72B1-E89A-E414-05ED23086D2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0552922" y="1276323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46F4E7B4-40BB-7E57-80D6-9DAFC63594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0552922" y="3124736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B36B6BA1-E5F8-7DA2-6037-D7A4053EF3A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0552922" y="4973149"/>
            <a:ext cx="1492898" cy="143107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4C10D545-F362-DD1E-FEB8-EF7A0779152E}"/>
              </a:ext>
            </a:extLst>
          </p:cNvPr>
          <p:cNvSpPr txBox="1">
            <a:spLocks noChangeArrowheads="1"/>
          </p:cNvSpPr>
          <p:nvPr/>
        </p:nvSpPr>
        <p:spPr>
          <a:xfrm>
            <a:off x="1188456" y="1221517"/>
            <a:ext cx="822960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What is a Water District?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97CAF62-CBC4-0A12-308B-CF7DD1392B2A}"/>
              </a:ext>
            </a:extLst>
          </p:cNvPr>
          <p:cNvSpPr txBox="1">
            <a:spLocks noChangeArrowheads="1"/>
          </p:cNvSpPr>
          <p:nvPr/>
        </p:nvSpPr>
        <p:spPr>
          <a:xfrm>
            <a:off x="1264656" y="1160699"/>
            <a:ext cx="8077200" cy="54426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Marlett" pitchFamily="2" charset="2"/>
              <a:buNone/>
              <a:tabLst>
                <a:tab pos="684213" algn="l"/>
              </a:tabLst>
            </a:pP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9B83DE-1A2B-F4A3-E730-9052DBF2FA1B}"/>
              </a:ext>
            </a:extLst>
          </p:cNvPr>
          <p:cNvSpPr txBox="1"/>
          <p:nvPr/>
        </p:nvSpPr>
        <p:spPr>
          <a:xfrm>
            <a:off x="1507208" y="2109684"/>
            <a:ext cx="759209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 organized governmental entity (instrumentality of the state) created pursuant to Idaho Code Title 42 Chapter 6 and supervised by IDWR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 organized group of users that hold water rights from a common public source or water system within a specific boundary (basin or aquifer)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Considered an extension of state government to assist IDWR with distribution of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B08E3C-A88C-8B7C-C856-ED2CCE943A55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35" b="32889"/>
          <a:stretch/>
        </p:blipFill>
        <p:spPr>
          <a:xfrm>
            <a:off x="0" y="5"/>
            <a:ext cx="12192000" cy="10778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A7704F-23DE-1A6A-3AA5-7F755DDC0215}"/>
              </a:ext>
            </a:extLst>
          </p:cNvPr>
          <p:cNvSpPr/>
          <p:nvPr/>
        </p:nvSpPr>
        <p:spPr>
          <a:xfrm>
            <a:off x="0" y="1059143"/>
            <a:ext cx="1219200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414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0091D6-9D4E-FEC9-319E-18A22E8BC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9146F6-5543-8D87-404E-3F13AFC9A45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72816" y="951726"/>
            <a:ext cx="10273004" cy="57663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F8F7B4-8C9E-B4FB-3C4E-9526324F863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180" y="191838"/>
            <a:ext cx="3322896" cy="590314"/>
          </a:xfrm>
          <a:prstGeom prst="rect">
            <a:avLst/>
          </a:prstGeom>
        </p:spPr>
      </p:pic>
      <p:pic>
        <p:nvPicPr>
          <p:cNvPr id="5" name="Picture 4" descr="A pond surrounded by grass and trees&#10;&#10;Description automatically generated with low confidence">
            <a:extLst>
              <a:ext uri="{FF2B5EF4-FFF2-40B4-BE49-F238E27FC236}">
                <a16:creationId xmlns:a16="http://schemas.microsoft.com/office/drawing/2014/main" id="{E6EEB61C-E075-0F24-8B87-E7CF1F2FAA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6" r="26159"/>
          <a:stretch/>
        </p:blipFill>
        <p:spPr>
          <a:xfrm>
            <a:off x="146180" y="1373596"/>
            <a:ext cx="1492898" cy="1431073"/>
          </a:xfrm>
          <a:prstGeom prst="rect">
            <a:avLst/>
          </a:prstGeom>
        </p:spPr>
      </p:pic>
      <p:pic>
        <p:nvPicPr>
          <p:cNvPr id="7" name="Picture 6" descr="A person sitting on a rock by a river&#10;&#10;Description automatically generated with medium confidence">
            <a:extLst>
              <a:ext uri="{FF2B5EF4-FFF2-40B4-BE49-F238E27FC236}">
                <a16:creationId xmlns:a16="http://schemas.microsoft.com/office/drawing/2014/main" id="{79CEC03A-789D-60B2-5A26-9E6471E77AB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4" t="1836" r="45933" b="45102"/>
          <a:stretch/>
        </p:blipFill>
        <p:spPr>
          <a:xfrm>
            <a:off x="146180" y="3143817"/>
            <a:ext cx="1492898" cy="1431073"/>
          </a:xfrm>
          <a:prstGeom prst="rect">
            <a:avLst/>
          </a:prstGeom>
        </p:spPr>
      </p:pic>
      <p:pic>
        <p:nvPicPr>
          <p:cNvPr id="9" name="Picture 8" descr="A rainbow over a field&#10;&#10;Description automatically generated with medium confidence">
            <a:extLst>
              <a:ext uri="{FF2B5EF4-FFF2-40B4-BE49-F238E27FC236}">
                <a16:creationId xmlns:a16="http://schemas.microsoft.com/office/drawing/2014/main" id="{D1A25F63-C1BE-98F3-9101-930F0223031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0" r="7101" b="19462"/>
          <a:stretch/>
        </p:blipFill>
        <p:spPr>
          <a:xfrm>
            <a:off x="146180" y="4914038"/>
            <a:ext cx="1492898" cy="1431072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711E5957-A9E4-C45B-5081-65F366A8D872}"/>
              </a:ext>
            </a:extLst>
          </p:cNvPr>
          <p:cNvSpPr txBox="1">
            <a:spLocks noChangeArrowheads="1"/>
          </p:cNvSpPr>
          <p:nvPr/>
        </p:nvSpPr>
        <p:spPr>
          <a:xfrm>
            <a:off x="1524000" y="1330180"/>
            <a:ext cx="9144000" cy="75895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/>
              <a:t> </a:t>
            </a:r>
            <a:endParaRPr lang="en-US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9E40B85-BB37-2FC3-9AE4-EEE7205E06E0}"/>
              </a:ext>
            </a:extLst>
          </p:cNvPr>
          <p:cNvSpPr txBox="1">
            <a:spLocks noChangeArrowheads="1"/>
          </p:cNvSpPr>
          <p:nvPr/>
        </p:nvSpPr>
        <p:spPr>
          <a:xfrm>
            <a:off x="1763070" y="2046614"/>
            <a:ext cx="8656114" cy="5029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F4310C-F6B4-19F7-B983-9E7A28FCD19B}"/>
              </a:ext>
            </a:extLst>
          </p:cNvPr>
          <p:cNvSpPr txBox="1"/>
          <p:nvPr/>
        </p:nvSpPr>
        <p:spPr>
          <a:xfrm>
            <a:off x="2098750" y="1167585"/>
            <a:ext cx="9215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+mj-lt"/>
              </a:rPr>
              <a:t>What is the Purpose of a Water District?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D14B4C-E06A-D30E-77D6-D17B8120986C}"/>
              </a:ext>
            </a:extLst>
          </p:cNvPr>
          <p:cNvSpPr txBox="1"/>
          <p:nvPr/>
        </p:nvSpPr>
        <p:spPr>
          <a:xfrm>
            <a:off x="2408349" y="2258706"/>
            <a:ext cx="85966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Water districts are necessary to manage and administer the use of Idaho’s public “water systems” at a local 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 “water system” includes all rivers, streams, lakes, springs, ground water or other water sources within the state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Water districts ensure proper distribution of water consistent with water rights on record with IDWR</a:t>
            </a:r>
          </a:p>
        </p:txBody>
      </p:sp>
    </p:spTree>
    <p:extLst>
      <p:ext uri="{BB962C8B-B14F-4D97-AF65-F5344CB8AC3E}">
        <p14:creationId xmlns:p14="http://schemas.microsoft.com/office/powerpoint/2010/main" val="2115521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DWR Brand Standard">
      <a:dk1>
        <a:srgbClr val="2575B8"/>
      </a:dk1>
      <a:lt1>
        <a:srgbClr val="FFFFFF"/>
      </a:lt1>
      <a:dk2>
        <a:srgbClr val="8E8E8E"/>
      </a:dk2>
      <a:lt2>
        <a:srgbClr val="FFFFFF"/>
      </a:lt2>
      <a:accent1>
        <a:srgbClr val="2575B8"/>
      </a:accent1>
      <a:accent2>
        <a:srgbClr val="57AF47"/>
      </a:accent2>
      <a:accent3>
        <a:srgbClr val="C5E8F0"/>
      </a:accent3>
      <a:accent4>
        <a:srgbClr val="C5E8F0"/>
      </a:accent4>
      <a:accent5>
        <a:srgbClr val="8E8E8E"/>
      </a:accent5>
      <a:accent6>
        <a:srgbClr val="57AF47"/>
      </a:accent6>
      <a:hlink>
        <a:srgbClr val="2575B8"/>
      </a:hlink>
      <a:folHlink>
        <a:srgbClr val="8E8E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35034</TotalTime>
  <Words>1827</Words>
  <Application>Microsoft Office PowerPoint</Application>
  <PresentationFormat>Widescreen</PresentationFormat>
  <Paragraphs>262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Aptos</vt:lpstr>
      <vt:lpstr>Aptos Display</vt:lpstr>
      <vt:lpstr>Arial</vt:lpstr>
      <vt:lpstr>Calibri</vt:lpstr>
      <vt:lpstr>Constantia</vt:lpstr>
      <vt:lpstr>Marlett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 of Approved Meters and Measurement Information</vt:lpstr>
      <vt:lpstr>           List of Approved Meters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Thorneycroft, Kensie</dc:creator>
  <cp:lastModifiedBy>Mansfield, Debra</cp:lastModifiedBy>
  <cp:revision>68</cp:revision>
  <cp:lastPrinted>2026-09-04T22:39:34Z</cp:lastPrinted>
  <dcterms:created xsi:type="dcterms:W3CDTF">2024-10-29T18:41:15Z</dcterms:created>
  <dcterms:modified xsi:type="dcterms:W3CDTF">2026-09-14T19:22:50Z</dcterms:modified>
</cp:coreProperties>
</file>